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tmp" ContentType="image/png"/>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heme/theme2.xml" ContentType="application/vnd.openxmlformats-officedocument.them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419" r:id="rId2"/>
    <p:sldId id="421" r:id="rId3"/>
    <p:sldId id="417" r:id="rId4"/>
    <p:sldId id="464" r:id="rId5"/>
    <p:sldId id="423" r:id="rId6"/>
    <p:sldId id="485" r:id="rId7"/>
    <p:sldId id="486" r:id="rId8"/>
    <p:sldId id="487" r:id="rId9"/>
    <p:sldId id="488" r:id="rId10"/>
    <p:sldId id="489" r:id="rId11"/>
    <p:sldId id="424" r:id="rId12"/>
    <p:sldId id="490" r:id="rId13"/>
    <p:sldId id="491" r:id="rId14"/>
    <p:sldId id="493" r:id="rId15"/>
    <p:sldId id="494" r:id="rId16"/>
    <p:sldId id="495" r:id="rId17"/>
    <p:sldId id="496" r:id="rId18"/>
    <p:sldId id="497" r:id="rId19"/>
    <p:sldId id="498" r:id="rId20"/>
    <p:sldId id="499" r:id="rId21"/>
    <p:sldId id="500" r:id="rId22"/>
    <p:sldId id="501" r:id="rId23"/>
    <p:sldId id="502" r:id="rId24"/>
    <p:sldId id="503" r:id="rId25"/>
    <p:sldId id="504" r:id="rId26"/>
    <p:sldId id="505" r:id="rId27"/>
    <p:sldId id="418" r:id="rId28"/>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62">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FF"/>
    <a:srgbClr val="FFFFFF"/>
    <a:srgbClr val="CDD2BF"/>
    <a:srgbClr val="2C4F88"/>
    <a:srgbClr val="05151B"/>
    <a:srgbClr val="13446A"/>
    <a:srgbClr val="000B11"/>
    <a:srgbClr val="000813"/>
    <a:srgbClr val="010114"/>
    <a:srgbClr val="0600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p:cViewPr varScale="1">
        <p:scale>
          <a:sx n="150" d="100"/>
          <a:sy n="150" d="100"/>
        </p:scale>
        <p:origin x="582" y="120"/>
      </p:cViewPr>
      <p:guideLst>
        <p:guide orient="horz" pos="1562"/>
        <p:guide pos="288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2023-4-26</a:t>
            </a:fld>
            <a:endParaRPr lang="zh-CN" altLang="en-US"/>
          </a:p>
        </p:txBody>
      </p:sp>
      <p:sp>
        <p:nvSpPr>
          <p:cNvPr id="4" name="幻灯片图像占位符 3"/>
          <p:cNvSpPr>
            <a:spLocks noGrp="1" noRot="1" noChangeAspect="1"/>
          </p:cNvSpPr>
          <p:nvPr>
            <p:ph type="sldImg" idx="2"/>
          </p:nvPr>
        </p:nvSpPr>
        <p:spPr>
          <a:xfrm>
            <a:off x="686280" y="1143000"/>
            <a:ext cx="548544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1563773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1.xml"/><Relationship Id="rId4" Type="http://schemas.openxmlformats.org/officeDocument/2006/relationships/tags" Target="../tags/tag5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1.xml"/><Relationship Id="rId5" Type="http://schemas.openxmlformats.org/officeDocument/2006/relationships/tags" Target="../tags/tag62.xml"/><Relationship Id="rId4" Type="http://schemas.openxmlformats.org/officeDocument/2006/relationships/tags" Target="../tags/tag6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1.xml"/><Relationship Id="rId5" Type="http://schemas.openxmlformats.org/officeDocument/2006/relationships/tags" Target="../tags/tag53.xml"/><Relationship Id="rId4" Type="http://schemas.openxmlformats.org/officeDocument/2006/relationships/tags" Target="../tags/tag5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899100" y="685920"/>
            <a:ext cx="7349400" cy="1928137"/>
          </a:xfrm>
        </p:spPr>
        <p:txBody>
          <a:bodyPr lIns="90000" tIns="46800" rIns="90000" bIns="46800" anchor="b" anchorCtr="0">
            <a:normAutofit/>
          </a:bodyPr>
          <a:lstStyle>
            <a:lvl1pPr algn="ctr">
              <a:defRPr sz="45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899100" y="2670767"/>
            <a:ext cx="7349400" cy="1104493"/>
          </a:xfrm>
        </p:spPr>
        <p:txBody>
          <a:bodyPr lIns="90000" tIns="46800" rIns="90000" bIns="46800">
            <a:normAutofit/>
          </a:bodyPr>
          <a:lstStyle>
            <a:lvl1pPr marL="0" indent="0" algn="ctr" eaLnBrk="1" fontAlgn="auto" latinLnBrk="0" hangingPunct="1">
              <a:lnSpc>
                <a:spcPct val="110000"/>
              </a:lnSpc>
              <a:buNone/>
              <a:defRPr sz="1800" u="none" strike="noStrike" kern="1200" cap="none" spc="200" normalizeH="0" baseline="0">
                <a:solidFill>
                  <a:schemeClr val="tx1">
                    <a:lumMod val="65000"/>
                    <a:lumOff val="35000"/>
                  </a:schemeClr>
                </a:solidFill>
                <a:uFillTx/>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8035" indent="0" algn="ctr">
              <a:buNone/>
              <a:defRPr sz="1200"/>
            </a:lvl7pPr>
            <a:lvl8pPr marL="2400935" indent="0" algn="ctr">
              <a:buNone/>
              <a:defRPr sz="1200"/>
            </a:lvl8pPr>
            <a:lvl9pPr marL="2743835" indent="0" algn="ctr">
              <a:buNone/>
              <a:defRPr sz="12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2023-4-26</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2023-4-26</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456300" y="580602"/>
            <a:ext cx="8229600" cy="4112819"/>
          </a:xfrm>
        </p:spPr>
        <p:txBody>
          <a:bodyPr/>
          <a:lstStyle>
            <a:lvl1pPr marL="171450" indent="-17145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514350" indent="-17145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857250" indent="-17145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200150" indent="-17145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1543050" indent="-17145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2023-4-26</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899100" y="1863326"/>
            <a:ext cx="7349400" cy="764234"/>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45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899100" y="2670767"/>
            <a:ext cx="7349400" cy="353762"/>
          </a:xfrm>
        </p:spPr>
        <p:txBody>
          <a:bodyPr lIns="90000" tIns="46800" rIns="90000" bIns="46800">
            <a:normAutofit/>
          </a:bodyPr>
          <a:lstStyle>
            <a:lvl1pPr marL="0" indent="0" algn="ctr">
              <a:lnSpc>
                <a:spcPct val="110000"/>
              </a:lnSpc>
              <a:buNone/>
              <a:defRPr sz="18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858779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6300" y="456380"/>
            <a:ext cx="8226900" cy="529293"/>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456300" y="1117996"/>
            <a:ext cx="8226900" cy="3570024"/>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3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2023-4-26</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493100" y="2886805"/>
            <a:ext cx="5826600" cy="575201"/>
          </a:xfrm>
        </p:spPr>
        <p:txBody>
          <a:bodyPr lIns="90000" tIns="46800" rIns="90000" bIns="46800" anchor="b" anchorCtr="0">
            <a:normAutofit/>
          </a:bodyPr>
          <a:lstStyle>
            <a:lvl1pPr>
              <a:defRPr sz="33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493100" y="3462006"/>
            <a:ext cx="5826600" cy="650814"/>
          </a:xfrm>
        </p:spPr>
        <p:txBody>
          <a:bodyPr lIns="90000" tIns="46800" rIns="90000" bIns="46800">
            <a:normAutofit/>
          </a:bodyPr>
          <a:lstStyle>
            <a:lvl1pPr marL="0" indent="0" eaLnBrk="1" fontAlgn="auto" latinLnBrk="0" hangingPunct="1">
              <a:lnSpc>
                <a:spcPct val="130000"/>
              </a:lnSpc>
              <a:buNone/>
              <a:defRPr kumimoji="0" lang="zh-CN" altLang="en-US" sz="135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8035" indent="0">
              <a:buNone/>
              <a:defRPr sz="1200">
                <a:solidFill>
                  <a:schemeClr val="tx1">
                    <a:tint val="75000"/>
                  </a:schemeClr>
                </a:solidFill>
              </a:defRPr>
            </a:lvl7pPr>
            <a:lvl8pPr marL="2400935" indent="0">
              <a:buNone/>
              <a:defRPr sz="1200">
                <a:solidFill>
                  <a:schemeClr val="tx1">
                    <a:tint val="75000"/>
                  </a:schemeClr>
                </a:solidFill>
              </a:defRPr>
            </a:lvl8pPr>
            <a:lvl9pPr marL="2743835" indent="0">
              <a:buNone/>
              <a:defRPr sz="12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2023-4-26</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6300" y="456380"/>
            <a:ext cx="8226900" cy="529293"/>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456300" y="1126097"/>
            <a:ext cx="3882600" cy="3561923"/>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4808700" y="1126097"/>
            <a:ext cx="3882600" cy="3561923"/>
          </a:xfrm>
        </p:spPr>
        <p:txBody>
          <a:bodyPr lIns="90000" tIns="46800" rIns="90000" bIns="46800">
            <a:normAutofit/>
          </a:bodyPr>
          <a:lstStyle>
            <a:lvl1pPr marL="171450" indent="-171450" eaLnBrk="1" fontAlgn="auto" latinLnBrk="0" hangingPunct="1">
              <a:lnSpc>
                <a:spcPct val="130000"/>
              </a:lnSpc>
              <a:spcAft>
                <a:spcPts val="600"/>
              </a:spcAft>
              <a:buFont typeface="Arial" panose="020B0604020202020204" pitchFamily="34" charset="0"/>
              <a:buChar char="●"/>
              <a:defRPr sz="12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514350" indent="-17145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2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857250" indent="-171450" eaLnBrk="1" fontAlgn="auto" latinLnBrk="0" hangingPunct="1">
              <a:lnSpc>
                <a:spcPct val="120000"/>
              </a:lnSpc>
              <a:buFont typeface="Arial" panose="020B0604020202020204" pitchFamily="34" charset="0"/>
              <a:buChar char="●"/>
              <a:defRPr sz="12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200150" indent="-171450" eaLnBrk="1" fontAlgn="auto" latinLnBrk="0" hangingPunct="1">
              <a:lnSpc>
                <a:spcPct val="120000"/>
              </a:lnSpc>
              <a:buFont typeface="Wingdings" panose="05000000000000000000" charset="0"/>
              <a:buChar char=""/>
              <a:defRPr sz="105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050" u="none" strike="noStrike" kern="1200" cap="none" spc="150" normalizeH="0">
                <a:solidFill>
                  <a:schemeClr val="tx1">
                    <a:lumMod val="65000"/>
                    <a:lumOff val="3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2023-4-26</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6300" y="456380"/>
            <a:ext cx="8226900" cy="529293"/>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456300" y="1072088"/>
            <a:ext cx="4006800" cy="286250"/>
          </a:xfrm>
        </p:spPr>
        <p:txBody>
          <a:bodyPr lIns="101600" tIns="38100" rIns="76200" bIns="38100" anchor="t" anchorCtr="0">
            <a:normAutofit/>
          </a:bodyPr>
          <a:lstStyle>
            <a:lvl1pPr marL="0" indent="0" eaLnBrk="1" fontAlgn="auto" latinLnBrk="0" hangingPunct="1">
              <a:lnSpc>
                <a:spcPct val="100000"/>
              </a:lnSpc>
              <a:spcAft>
                <a:spcPts val="0"/>
              </a:spcAft>
              <a:buNone/>
              <a:defRPr sz="15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456300" y="1390743"/>
            <a:ext cx="4006800" cy="3297277"/>
          </a:xfrm>
        </p:spPr>
        <p:txBody>
          <a:bodyPr vert="horz" lIns="101600" tIns="0" rIns="82550" bIns="0" rtlCol="0">
            <a:normAutofit/>
          </a:bodyPr>
          <a:lstStyle>
            <a:lvl1pPr marL="171450" marR="0" lvl="0" indent="-17145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4676813" y="1066483"/>
            <a:ext cx="4006800" cy="28625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4676813" y="1390743"/>
            <a:ext cx="4006800" cy="3297277"/>
          </a:xfrm>
        </p:spPr>
        <p:txBody>
          <a:bodyPr vert="horz" lIns="101600" tIns="0" rIns="82550" bIns="0" rtlCol="0">
            <a:normAutofit/>
          </a:bodyPr>
          <a:lstStyle>
            <a:lvl1pPr marL="171450" marR="0" lvl="0" indent="-17145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2023-4-26</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6300" y="456380"/>
            <a:ext cx="8226900" cy="529293"/>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2023-4-26</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2023-4-26</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456248" y="1166540"/>
            <a:ext cx="3924776" cy="3456751"/>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4762800" y="1166604"/>
            <a:ext cx="3920400" cy="3456605"/>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342900" indent="0" defTabSz="914400" eaLnBrk="1" fontAlgn="auto" latinLnBrk="0" hangingPunct="1">
              <a:buNone/>
              <a:tabLst>
                <a:tab pos="1609725" algn="l"/>
                <a:tab pos="1609725" algn="l"/>
                <a:tab pos="1609725" algn="l"/>
                <a:tab pos="1609725" algn="l"/>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2023-4-26</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7676100" y="685920"/>
            <a:ext cx="783000" cy="377256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1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685800" y="685920"/>
            <a:ext cx="6876900" cy="3772560"/>
          </a:xfrm>
        </p:spPr>
        <p:txBody>
          <a:bodyPr vert="eaVert" lIns="46800" tIns="46800" rIns="46800" bIns="46800"/>
          <a:lstStyle>
            <a:lvl1pPr marL="171450" indent="-17145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514350" indent="-17145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857250" indent="-17145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200150" indent="-17145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1543050" indent="-17145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2023-4-26</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tags" Target="../tags/tag5.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4.xml"/><Relationship Id="rId2" Type="http://schemas.openxmlformats.org/officeDocument/2006/relationships/slideLayout" Target="../slideLayouts/slideLayout2.xml"/><Relationship Id="rId16"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tags" Target="../tags/tag6.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9D9D9"/>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5"/>
            </p:custDataLst>
          </p:nvPr>
        </p:nvSpPr>
        <p:spPr>
          <a:xfrm>
            <a:off x="456300" y="456380"/>
            <a:ext cx="8226900" cy="529293"/>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6"/>
            </p:custDataLst>
          </p:nvPr>
        </p:nvSpPr>
        <p:spPr>
          <a:xfrm>
            <a:off x="456300" y="1117996"/>
            <a:ext cx="8226900" cy="3570024"/>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7"/>
            </p:custDataLst>
          </p:nvPr>
        </p:nvSpPr>
        <p:spPr>
          <a:xfrm>
            <a:off x="459000" y="4736628"/>
            <a:ext cx="2025000" cy="237642"/>
          </a:xfrm>
          <a:prstGeom prst="rect">
            <a:avLst/>
          </a:prstGeom>
        </p:spPr>
        <p:txBody>
          <a:bodyPr vert="horz" lIns="91440" tIns="45720" rIns="91440" bIns="45720" rtlCol="0" anchor="ctr">
            <a:normAutofit/>
          </a:bodyPr>
          <a:lstStyle>
            <a:lvl1pPr algn="l">
              <a:defRPr sz="75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2023-4-26</a:t>
            </a:fld>
            <a:endParaRPr lang="zh-CN" altLang="en-US"/>
          </a:p>
        </p:txBody>
      </p:sp>
      <p:sp>
        <p:nvSpPr>
          <p:cNvPr id="5" name="页脚占位符 4"/>
          <p:cNvSpPr>
            <a:spLocks noGrp="1"/>
          </p:cNvSpPr>
          <p:nvPr>
            <p:ph type="ftr" sz="quarter" idx="3"/>
            <p:custDataLst>
              <p:tags r:id="rId18"/>
            </p:custDataLst>
          </p:nvPr>
        </p:nvSpPr>
        <p:spPr>
          <a:xfrm>
            <a:off x="3087000" y="4736628"/>
            <a:ext cx="2970000" cy="237642"/>
          </a:xfrm>
          <a:prstGeom prst="rect">
            <a:avLst/>
          </a:prstGeom>
        </p:spPr>
        <p:txBody>
          <a:bodyPr vert="horz" lIns="91440" tIns="45720" rIns="91440" bIns="45720" rtlCol="0" anchor="ctr">
            <a:normAutofit/>
          </a:bodyPr>
          <a:lstStyle>
            <a:lvl1pPr algn="ctr">
              <a:defRPr sz="75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9"/>
            </p:custDataLst>
          </p:nvPr>
        </p:nvSpPr>
        <p:spPr>
          <a:xfrm>
            <a:off x="6658200" y="4736628"/>
            <a:ext cx="2025000" cy="237642"/>
          </a:xfrm>
          <a:prstGeom prst="rect">
            <a:avLst/>
          </a:prstGeom>
        </p:spPr>
        <p:txBody>
          <a:bodyPr vert="horz" lIns="91440" tIns="45720" rIns="91440" bIns="45720" rtlCol="0" anchor="ctr">
            <a:normAutofit/>
          </a:bodyPr>
          <a:lstStyle>
            <a:lvl1pPr algn="r">
              <a:defRPr sz="75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14"/>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685800" rtl="0" eaLnBrk="1" fontAlgn="auto" latinLnBrk="0" hangingPunct="1">
        <a:lnSpc>
          <a:spcPct val="100000"/>
        </a:lnSpc>
        <a:spcBef>
          <a:spcPct val="0"/>
        </a:spcBef>
        <a:buNone/>
        <a:defRPr sz="27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35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514350" indent="-171450" algn="l" defTabSz="685800" rtl="0" eaLnBrk="1" fontAlgn="auto" latinLnBrk="0" hangingPunct="1">
        <a:lnSpc>
          <a:spcPct val="120000"/>
        </a:lnSpc>
        <a:spcBef>
          <a:spcPts val="0"/>
        </a:spcBef>
        <a:spcAft>
          <a:spcPts val="600"/>
        </a:spcAft>
        <a:buFont typeface="Arial" panose="020B0604020202020204" pitchFamily="34" charset="0"/>
        <a:buChar char="●"/>
        <a:tabLst>
          <a:tab pos="1207770" algn="l"/>
          <a:tab pos="1207770" algn="l"/>
          <a:tab pos="1207770" algn="l"/>
          <a:tab pos="1207770" algn="l"/>
        </a:tabLst>
        <a:defRPr sz="12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857250" indent="-171450" algn="l" defTabSz="685800" rtl="0" eaLnBrk="1" fontAlgn="auto" latinLnBrk="0" hangingPunct="1">
        <a:lnSpc>
          <a:spcPct val="120000"/>
        </a:lnSpc>
        <a:spcBef>
          <a:spcPts val="0"/>
        </a:spcBef>
        <a:spcAft>
          <a:spcPts val="600"/>
        </a:spcAft>
        <a:buFont typeface="Arial" panose="020B0604020202020204" pitchFamily="34" charset="0"/>
        <a:buChar char="●"/>
        <a:defRPr sz="12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200150" indent="-171450" algn="l" defTabSz="685800" rtl="0" eaLnBrk="1" fontAlgn="auto" latinLnBrk="0" hangingPunct="1">
        <a:lnSpc>
          <a:spcPct val="120000"/>
        </a:lnSpc>
        <a:spcBef>
          <a:spcPts val="0"/>
        </a:spcBef>
        <a:spcAft>
          <a:spcPts val="300"/>
        </a:spcAft>
        <a:buFont typeface="Wingdings" panose="05000000000000000000" charset="0"/>
        <a:buChar char=""/>
        <a:defRPr sz="105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543050" indent="-171450" algn="l" defTabSz="685800" rtl="0" eaLnBrk="1" fontAlgn="auto" latinLnBrk="0" hangingPunct="1">
        <a:lnSpc>
          <a:spcPct val="120000"/>
        </a:lnSpc>
        <a:spcBef>
          <a:spcPts val="0"/>
        </a:spcBef>
        <a:spcAft>
          <a:spcPts val="300"/>
        </a:spcAft>
        <a:buFont typeface="Arial" panose="020B0604020202020204" pitchFamily="34" charset="0"/>
        <a:buChar char="•"/>
        <a:defRPr sz="105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18865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71.xml"/><Relationship Id="rId5" Type="http://schemas.openxmlformats.org/officeDocument/2006/relationships/image" Target="../media/image3.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72.xml"/><Relationship Id="rId5" Type="http://schemas.openxmlformats.org/officeDocument/2006/relationships/image" Target="../media/image3.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73.xml"/><Relationship Id="rId5" Type="http://schemas.openxmlformats.org/officeDocument/2006/relationships/image" Target="../media/image3.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74.xml"/><Relationship Id="rId5" Type="http://schemas.openxmlformats.org/officeDocument/2006/relationships/image" Target="../media/image3.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5.wmf"/><Relationship Id="rId3" Type="http://schemas.openxmlformats.org/officeDocument/2006/relationships/slideLayout" Target="../slideLayouts/slideLayout2.xml"/><Relationship Id="rId7" Type="http://schemas.openxmlformats.org/officeDocument/2006/relationships/oleObject" Target="../embeddings/oleObject1.bin"/><Relationship Id="rId2" Type="http://schemas.openxmlformats.org/officeDocument/2006/relationships/tags" Target="../tags/tag75.xml"/><Relationship Id="rId1" Type="http://schemas.openxmlformats.org/officeDocument/2006/relationships/vmlDrawing" Target="../drawings/vmlDrawing1.v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76.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77.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78.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79.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80.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63.xml"/><Relationship Id="rId5" Type="http://schemas.openxmlformats.org/officeDocument/2006/relationships/image" Target="../media/image3.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81.xml"/><Relationship Id="rId6" Type="http://schemas.openxmlformats.org/officeDocument/2006/relationships/image" Target="../media/image11.png"/><Relationship Id="rId5" Type="http://schemas.openxmlformats.org/officeDocument/2006/relationships/image" Target="../media/image3.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82.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8" Type="http://schemas.openxmlformats.org/officeDocument/2006/relationships/tags" Target="../tags/tag90.xml"/><Relationship Id="rId13" Type="http://schemas.openxmlformats.org/officeDocument/2006/relationships/tags" Target="../tags/tag95.xml"/><Relationship Id="rId18" Type="http://schemas.openxmlformats.org/officeDocument/2006/relationships/slideLayout" Target="../slideLayouts/slideLayout7.xml"/><Relationship Id="rId3" Type="http://schemas.openxmlformats.org/officeDocument/2006/relationships/tags" Target="../tags/tag85.xml"/><Relationship Id="rId7" Type="http://schemas.openxmlformats.org/officeDocument/2006/relationships/tags" Target="../tags/tag89.xml"/><Relationship Id="rId12" Type="http://schemas.openxmlformats.org/officeDocument/2006/relationships/tags" Target="../tags/tag94.xml"/><Relationship Id="rId17" Type="http://schemas.openxmlformats.org/officeDocument/2006/relationships/tags" Target="../tags/tag99.xml"/><Relationship Id="rId2" Type="http://schemas.openxmlformats.org/officeDocument/2006/relationships/tags" Target="../tags/tag84.xml"/><Relationship Id="rId16" Type="http://schemas.openxmlformats.org/officeDocument/2006/relationships/tags" Target="../tags/tag98.xml"/><Relationship Id="rId1" Type="http://schemas.openxmlformats.org/officeDocument/2006/relationships/tags" Target="../tags/tag83.xml"/><Relationship Id="rId6" Type="http://schemas.openxmlformats.org/officeDocument/2006/relationships/tags" Target="../tags/tag88.xml"/><Relationship Id="rId11" Type="http://schemas.openxmlformats.org/officeDocument/2006/relationships/tags" Target="../tags/tag93.xml"/><Relationship Id="rId5" Type="http://schemas.openxmlformats.org/officeDocument/2006/relationships/tags" Target="../tags/tag87.xml"/><Relationship Id="rId15" Type="http://schemas.openxmlformats.org/officeDocument/2006/relationships/tags" Target="../tags/tag97.xml"/><Relationship Id="rId10" Type="http://schemas.openxmlformats.org/officeDocument/2006/relationships/tags" Target="../tags/tag92.xml"/><Relationship Id="rId19" Type="http://schemas.openxmlformats.org/officeDocument/2006/relationships/image" Target="../media/image9.tmp"/><Relationship Id="rId4" Type="http://schemas.openxmlformats.org/officeDocument/2006/relationships/tags" Target="../tags/tag86.xml"/><Relationship Id="rId9" Type="http://schemas.openxmlformats.org/officeDocument/2006/relationships/tags" Target="../tags/tag91.xml"/><Relationship Id="rId14" Type="http://schemas.openxmlformats.org/officeDocument/2006/relationships/tags" Target="../tags/tag96.xml"/></Relationships>
</file>

<file path=ppt/slides/_rels/slide23.xml.rels><?xml version="1.0" encoding="UTF-8" standalone="yes"?>
<Relationships xmlns="http://schemas.openxmlformats.org/package/2006/relationships"><Relationship Id="rId8" Type="http://schemas.openxmlformats.org/officeDocument/2006/relationships/tags" Target="../tags/tag107.xml"/><Relationship Id="rId13" Type="http://schemas.openxmlformats.org/officeDocument/2006/relationships/tags" Target="../tags/tag112.xml"/><Relationship Id="rId18" Type="http://schemas.openxmlformats.org/officeDocument/2006/relationships/slideLayout" Target="../slideLayouts/slideLayout7.xml"/><Relationship Id="rId3" Type="http://schemas.openxmlformats.org/officeDocument/2006/relationships/tags" Target="../tags/tag102.xml"/><Relationship Id="rId7" Type="http://schemas.openxmlformats.org/officeDocument/2006/relationships/tags" Target="../tags/tag106.xml"/><Relationship Id="rId12" Type="http://schemas.openxmlformats.org/officeDocument/2006/relationships/tags" Target="../tags/tag111.xml"/><Relationship Id="rId17" Type="http://schemas.openxmlformats.org/officeDocument/2006/relationships/tags" Target="../tags/tag116.xml"/><Relationship Id="rId2" Type="http://schemas.openxmlformats.org/officeDocument/2006/relationships/tags" Target="../tags/tag101.xml"/><Relationship Id="rId16" Type="http://schemas.openxmlformats.org/officeDocument/2006/relationships/tags" Target="../tags/tag115.xml"/><Relationship Id="rId1" Type="http://schemas.openxmlformats.org/officeDocument/2006/relationships/tags" Target="../tags/tag100.xml"/><Relationship Id="rId6" Type="http://schemas.openxmlformats.org/officeDocument/2006/relationships/tags" Target="../tags/tag105.xml"/><Relationship Id="rId11" Type="http://schemas.openxmlformats.org/officeDocument/2006/relationships/tags" Target="../tags/tag110.xml"/><Relationship Id="rId5" Type="http://schemas.openxmlformats.org/officeDocument/2006/relationships/tags" Target="../tags/tag104.xml"/><Relationship Id="rId15" Type="http://schemas.openxmlformats.org/officeDocument/2006/relationships/tags" Target="../tags/tag114.xml"/><Relationship Id="rId10" Type="http://schemas.openxmlformats.org/officeDocument/2006/relationships/tags" Target="../tags/tag109.xml"/><Relationship Id="rId19" Type="http://schemas.openxmlformats.org/officeDocument/2006/relationships/image" Target="../media/image9.tmp"/><Relationship Id="rId4" Type="http://schemas.openxmlformats.org/officeDocument/2006/relationships/tags" Target="../tags/tag103.xml"/><Relationship Id="rId9" Type="http://schemas.openxmlformats.org/officeDocument/2006/relationships/tags" Target="../tags/tag108.xml"/><Relationship Id="rId14" Type="http://schemas.openxmlformats.org/officeDocument/2006/relationships/tags" Target="../tags/tag1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117.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64.xml"/><Relationship Id="rId5" Type="http://schemas.openxmlformats.org/officeDocument/2006/relationships/image" Target="../media/image3.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65.xml"/><Relationship Id="rId5" Type="http://schemas.openxmlformats.org/officeDocument/2006/relationships/image" Target="../media/image3.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66.xml"/><Relationship Id="rId5"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67.xml"/><Relationship Id="rId5" Type="http://schemas.openxmlformats.org/officeDocument/2006/relationships/image" Target="../media/image3.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68.xml"/><Relationship Id="rId5" Type="http://schemas.openxmlformats.org/officeDocument/2006/relationships/image" Target="../media/image3.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69.xml"/><Relationship Id="rId5" Type="http://schemas.openxmlformats.org/officeDocument/2006/relationships/image" Target="../media/image3.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70.xml"/><Relationship Id="rId5" Type="http://schemas.openxmlformats.org/officeDocument/2006/relationships/image" Target="../media/image3.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36"/>
          <p:cNvPicPr>
            <a:picLocks noChangeAspect="1"/>
          </p:cNvPicPr>
          <p:nvPr/>
        </p:nvPicPr>
        <p:blipFill>
          <a:blip r:embed="rId2"/>
          <a:stretch>
            <a:fillRect/>
          </a:stretch>
        </p:blipFill>
        <p:spPr>
          <a:xfrm>
            <a:off x="635" y="-951865"/>
            <a:ext cx="9143365" cy="6096000"/>
          </a:xfrm>
          <a:prstGeom prst="rect">
            <a:avLst/>
          </a:prstGeom>
        </p:spPr>
      </p:pic>
      <p:pic>
        <p:nvPicPr>
          <p:cNvPr id="6" name="图片 5" descr="封面色块"/>
          <p:cNvPicPr>
            <a:picLocks noChangeAspect="1"/>
          </p:cNvPicPr>
          <p:nvPr/>
        </p:nvPicPr>
        <p:blipFill>
          <a:blip r:embed="rId3"/>
          <a:stretch>
            <a:fillRect/>
          </a:stretch>
        </p:blipFill>
        <p:spPr>
          <a:xfrm>
            <a:off x="0" y="-14605"/>
            <a:ext cx="9144000" cy="5143500"/>
          </a:xfrm>
          <a:prstGeom prst="rect">
            <a:avLst/>
          </a:prstGeom>
        </p:spPr>
      </p:pic>
      <p:sp>
        <p:nvSpPr>
          <p:cNvPr id="10" name="TextBox 7"/>
          <p:cNvSpPr txBox="1"/>
          <p:nvPr/>
        </p:nvSpPr>
        <p:spPr bwMode="auto">
          <a:xfrm>
            <a:off x="1997710" y="1635125"/>
            <a:ext cx="5148580" cy="923330"/>
          </a:xfrm>
          <a:prstGeom prst="rect">
            <a:avLst/>
          </a:prstGeom>
          <a:noFill/>
        </p:spPr>
        <p:txBody>
          <a:bodyPr wrap="square">
            <a:spAutoFit/>
          </a:bodyPr>
          <a:lstStyle/>
          <a:p>
            <a:pPr lvl="0" algn="dist">
              <a:spcBef>
                <a:spcPts val="0"/>
              </a:spcBef>
              <a:spcAft>
                <a:spcPts val="0"/>
              </a:spcAft>
              <a:buClrTx/>
              <a:buSzTx/>
              <a:buFontTx/>
              <a:defRPr/>
            </a:pPr>
            <a:r>
              <a:rPr lang="zh-CN" altLang="en-US" sz="5400" b="1" dirty="0">
                <a:ln>
                  <a:solidFill>
                    <a:srgbClr val="FFFFFF"/>
                  </a:solidFill>
                </a:ln>
                <a:solidFill>
                  <a:schemeClr val="bg1"/>
                </a:solidFill>
                <a:effectLst>
                  <a:outerShdw blurRad="50800" dist="38100" dir="5400000" algn="t" rotWithShape="0">
                    <a:prstClr val="black">
                      <a:alpha val="40000"/>
                    </a:prstClr>
                  </a:outerShdw>
                </a:effectLst>
              </a:rPr>
              <a:t>工程技术经济</a:t>
            </a:r>
          </a:p>
        </p:txBody>
      </p:sp>
      <p:sp>
        <p:nvSpPr>
          <p:cNvPr id="7" name="文本占位符 5"/>
          <p:cNvSpPr txBox="1">
            <a:spLocks/>
          </p:cNvSpPr>
          <p:nvPr/>
        </p:nvSpPr>
        <p:spPr>
          <a:xfrm>
            <a:off x="7146290" y="4637509"/>
            <a:ext cx="1781735" cy="296271"/>
          </a:xfrm>
          <a:prstGeom prst="rect">
            <a:avLst/>
          </a:prstGeom>
        </p:spPr>
        <p:txBody>
          <a:bodyPr vert="horz" lIns="91440" tIns="45720" rIns="91440" bIns="45720" rtlCol="0" anchor="ctr">
            <a:noAutofit/>
          </a:bodyPr>
          <a:lstStyle>
            <a:lvl1pPr marL="0" indent="0" algn="r" defTabSz="914354" rtl="0" eaLnBrk="1" latinLnBrk="0" hangingPunct="1">
              <a:lnSpc>
                <a:spcPct val="90000"/>
              </a:lnSpc>
              <a:spcBef>
                <a:spcPts val="1000"/>
              </a:spcBef>
              <a:buFont typeface="Arial" panose="020B0604020202020204" pitchFamily="34" charset="0"/>
              <a:buNone/>
              <a:defRPr sz="1500" b="0" kern="1200">
                <a:solidFill>
                  <a:schemeClr val="accent1"/>
                </a:solidFill>
                <a:latin typeface="+mn-lt"/>
                <a:ea typeface="+mn-ea"/>
                <a:cs typeface="+mn-cs"/>
              </a:defRPr>
            </a:lvl1pPr>
            <a:lvl2pPr marL="457177" indent="0" algn="l"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353" indent="0" algn="l" defTabSz="914354"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531" indent="0" algn="l" defTabSz="914354"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dist"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solidFill>
                  <a:srgbClr val="FFFFFF"/>
                </a:solidFill>
                <a:cs typeface="+mn-ea"/>
                <a:sym typeface="+mn-lt"/>
              </a:rPr>
              <a:t>主讲人</a:t>
            </a:r>
            <a:r>
              <a:rPr kumimoji="0" lang="zh-CN" altLang="en-US" sz="1500" b="0" i="0" u="none" strike="noStrike" kern="1200" cap="none" spc="0" normalizeH="0" baseline="0" noProof="0" dirty="0">
                <a:ln>
                  <a:noFill/>
                </a:ln>
                <a:solidFill>
                  <a:srgbClr val="FFFFFF"/>
                </a:solidFill>
                <a:effectLst/>
                <a:uLnTx/>
                <a:uFillTx/>
                <a:cs typeface="+mn-ea"/>
                <a:sym typeface="+mn-lt"/>
              </a:rPr>
              <a:t>：</a:t>
            </a:r>
            <a:r>
              <a:rPr lang="zh-CN" altLang="en-US" dirty="0">
                <a:solidFill>
                  <a:srgbClr val="FFFFFF"/>
                </a:solidFill>
                <a:cs typeface="+mn-ea"/>
                <a:sym typeface="+mn-lt"/>
              </a:rPr>
              <a:t>徐安</a:t>
            </a:r>
            <a:endParaRPr kumimoji="0" lang="en-US" altLang="zh-CN" sz="1500" b="0" i="0" u="none" strike="noStrike" kern="1200" cap="none" spc="0" normalizeH="0" baseline="0" noProof="0" dirty="0">
              <a:ln>
                <a:noFill/>
              </a:ln>
              <a:solidFill>
                <a:srgbClr val="FFFFFF"/>
              </a:solidFill>
              <a:effectLst/>
              <a:uLnTx/>
              <a:uFillTx/>
              <a:cs typeface="+mn-ea"/>
              <a:sym typeface="+mn-lt"/>
            </a:endParaRPr>
          </a:p>
        </p:txBody>
      </p:sp>
      <p:pic>
        <p:nvPicPr>
          <p:cNvPr id="8" name="图片 7" descr="E:\大学\动网\图片素材\u=3052342896,168739604&amp;fm=27&amp;gp=0.pngu=3052342896,168739604&amp;fm=27&amp;gp=0"/>
          <p:cNvPicPr>
            <a:picLocks noChangeAspect="1"/>
          </p:cNvPicPr>
          <p:nvPr/>
        </p:nvPicPr>
        <p:blipFill>
          <a:blip r:embed="rId4"/>
          <a:srcRect/>
          <a:stretch>
            <a:fillRect/>
          </a:stretch>
        </p:blipFill>
        <p:spPr>
          <a:xfrm>
            <a:off x="8308721" y="127224"/>
            <a:ext cx="684000" cy="684000"/>
          </a:xfrm>
          <a:prstGeom prst="rect">
            <a:avLst/>
          </a:prstGeom>
        </p:spPr>
      </p:pic>
      <p:sp>
        <p:nvSpPr>
          <p:cNvPr id="9" name="文本框 8"/>
          <p:cNvSpPr txBox="1"/>
          <p:nvPr/>
        </p:nvSpPr>
        <p:spPr>
          <a:xfrm>
            <a:off x="299673" y="469224"/>
            <a:ext cx="4967522" cy="276999"/>
          </a:xfrm>
          <a:prstGeom prst="rect">
            <a:avLst/>
          </a:prstGeom>
          <a:noFill/>
        </p:spPr>
        <p:txBody>
          <a:bodyPr wrap="square" rtlCol="0">
            <a:spAutoFit/>
          </a:bodyPr>
          <a:lstStyle/>
          <a:p>
            <a:pPr algn="dist">
              <a:spcBef>
                <a:spcPts val="0"/>
              </a:spcBef>
              <a:spcAft>
                <a:spcPts val="0"/>
              </a:spcAft>
              <a:buClrTx/>
              <a:buSzTx/>
              <a:buFontTx/>
              <a:defRPr/>
            </a:pPr>
            <a:r>
              <a:rPr lang="zh-CN" altLang="en-US" sz="1200" b="1" dirty="0">
                <a:solidFill>
                  <a:schemeClr val="bg1"/>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广州大学土木工程学院本科生课程</a:t>
            </a:r>
          </a:p>
        </p:txBody>
      </p:sp>
    </p:spTree>
    <p:extLst>
      <p:ext uri="{BB962C8B-B14F-4D97-AF65-F5344CB8AC3E}">
        <p14:creationId xmlns:p14="http://schemas.microsoft.com/office/powerpoint/2010/main" val="138780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1" y="736838"/>
            <a:ext cx="5280682" cy="1077218"/>
          </a:xfrm>
          <a:prstGeom prst="rect">
            <a:avLst/>
          </a:prstGeom>
        </p:spPr>
        <p:txBody>
          <a:bodyPr wrap="square">
            <a:spAutoFit/>
          </a:bodyPr>
          <a:lstStyle/>
          <a:p>
            <a:pPr algn="dist"/>
            <a:r>
              <a:rPr lang="zh-CN" altLang="en-US" sz="3200" b="1" dirty="0">
                <a:solidFill>
                  <a:srgbClr val="FFFF00"/>
                </a:solidFill>
              </a:rPr>
              <a:t>二、新技术、新工艺和新材料应用方案的选择原则</a:t>
            </a:r>
          </a:p>
        </p:txBody>
      </p:sp>
      <p:sp>
        <p:nvSpPr>
          <p:cNvPr id="3" name="矩形 2"/>
          <p:cNvSpPr/>
          <p:nvPr/>
        </p:nvSpPr>
        <p:spPr>
          <a:xfrm>
            <a:off x="484743" y="1891546"/>
            <a:ext cx="7387865" cy="2585323"/>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rPr>
              <a:t>2</a:t>
            </a:r>
            <a:r>
              <a:rPr lang="zh-CN" altLang="en-US" dirty="0">
                <a:solidFill>
                  <a:schemeClr val="bg1"/>
                </a:solidFill>
                <a:latin typeface="微软雅黑" panose="020B0503020204020204" pitchFamily="34" charset="-122"/>
                <a:ea typeface="微软雅黑" panose="020B0503020204020204" pitchFamily="34" charset="-122"/>
              </a:rPr>
              <a:t>）综合效益合理</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b="1" dirty="0">
                <a:solidFill>
                  <a:srgbClr val="92D050"/>
                </a:solidFill>
                <a:latin typeface="微软雅黑" panose="020B0503020204020204" pitchFamily="34" charset="-122"/>
                <a:ea typeface="微软雅黑" panose="020B0503020204020204" pitchFamily="34" charset="-122"/>
              </a:rPr>
              <a:t>效益综合性：</a:t>
            </a:r>
            <a:r>
              <a:rPr lang="zh-CN" altLang="en-US" dirty="0">
                <a:solidFill>
                  <a:schemeClr val="bg1"/>
                </a:solidFill>
                <a:latin typeface="微软雅黑" panose="020B0503020204020204" pitchFamily="34" charset="-122"/>
                <a:ea typeface="微软雅黑" panose="020B0503020204020204" pitchFamily="34" charset="-122"/>
              </a:rPr>
              <a:t>是指技术、经济、社会和环境相结合，在选择方案时，不仅要考虑技术和经济问题，还要考虑社会影响和环境影响，避免产生不良的社会问题和环境问题。</a:t>
            </a:r>
          </a:p>
          <a:p>
            <a:pPr marL="742950" lvl="1" indent="-285750">
              <a:lnSpc>
                <a:spcPct val="150000"/>
              </a:lnSpc>
              <a:buClr>
                <a:srgbClr val="FFFF00"/>
              </a:buClr>
              <a:buFont typeface="Wingdings" panose="05000000000000000000" pitchFamily="2" charset="2"/>
              <a:buChar char="l"/>
            </a:pP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53683723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5005108" cy="1077218"/>
          </a:xfrm>
          <a:prstGeom prst="rect">
            <a:avLst/>
          </a:prstGeom>
        </p:spPr>
        <p:txBody>
          <a:bodyPr wrap="square">
            <a:spAutoFit/>
          </a:bodyPr>
          <a:lstStyle/>
          <a:p>
            <a:pPr algn="dist"/>
            <a:r>
              <a:rPr lang="zh-CN" altLang="en-US" sz="3200" b="1" dirty="0">
                <a:solidFill>
                  <a:srgbClr val="FFFF00"/>
                </a:solidFill>
              </a:rPr>
              <a:t>三、新技术、新工艺和新材料应用方案的技术分析</a:t>
            </a:r>
          </a:p>
        </p:txBody>
      </p:sp>
      <p:sp>
        <p:nvSpPr>
          <p:cNvPr id="3" name="矩形 2"/>
          <p:cNvSpPr/>
          <p:nvPr/>
        </p:nvSpPr>
        <p:spPr>
          <a:xfrm>
            <a:off x="484743" y="1814056"/>
            <a:ext cx="7387865" cy="3416320"/>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rPr>
              <a:t>1</a:t>
            </a:r>
            <a:r>
              <a:rPr lang="zh-CN" altLang="en-US" dirty="0">
                <a:solidFill>
                  <a:schemeClr val="bg1"/>
                </a:solidFill>
                <a:latin typeface="微软雅黑" panose="020B0503020204020204" pitchFamily="34" charset="-122"/>
                <a:ea typeface="微软雅黑" panose="020B0503020204020204" pitchFamily="34" charset="-122"/>
              </a:rPr>
              <a:t>）新技术应用方案的技术经济分析分类</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按时间和阶段不同：事前和事后进行的技术经济分析，设计和施工阶段的技术经济分析；</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按分析内容的不同：技术分析、经济分析、社会分析、环境分析和综合分析；</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技术经济分析方法包括定性分析和定量分析；</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按必选对象的不同，技术经济分析分为有无对比、横向对比</a:t>
            </a: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496295400"/>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5005108" cy="1077218"/>
          </a:xfrm>
          <a:prstGeom prst="rect">
            <a:avLst/>
          </a:prstGeom>
        </p:spPr>
        <p:txBody>
          <a:bodyPr wrap="square">
            <a:spAutoFit/>
          </a:bodyPr>
          <a:lstStyle/>
          <a:p>
            <a:pPr algn="dist"/>
            <a:r>
              <a:rPr lang="zh-CN" altLang="en-US" sz="3200" b="1" dirty="0">
                <a:solidFill>
                  <a:srgbClr val="FFFF00"/>
                </a:solidFill>
              </a:rPr>
              <a:t>三、新技术、新工艺和新材料应用方案的</a:t>
            </a:r>
            <a:r>
              <a:rPr lang="zh-CN" altLang="en-US" sz="3200" b="1" dirty="0">
                <a:solidFill>
                  <a:srgbClr val="CC99FF"/>
                </a:solidFill>
              </a:rPr>
              <a:t>技术</a:t>
            </a:r>
            <a:r>
              <a:rPr lang="zh-CN" altLang="en-US" sz="3200" b="1" dirty="0">
                <a:solidFill>
                  <a:srgbClr val="FFFF00"/>
                </a:solidFill>
              </a:rPr>
              <a:t>分析</a:t>
            </a:r>
          </a:p>
        </p:txBody>
      </p:sp>
      <p:sp>
        <p:nvSpPr>
          <p:cNvPr id="3" name="矩形 2"/>
          <p:cNvSpPr/>
          <p:nvPr/>
        </p:nvSpPr>
        <p:spPr>
          <a:xfrm>
            <a:off x="484743" y="1814056"/>
            <a:ext cx="7387865" cy="3000821"/>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rPr>
              <a:t>2</a:t>
            </a:r>
            <a:r>
              <a:rPr lang="zh-CN" altLang="en-US" dirty="0">
                <a:solidFill>
                  <a:schemeClr val="bg1"/>
                </a:solidFill>
                <a:latin typeface="微软雅黑" panose="020B0503020204020204" pitchFamily="34" charset="-122"/>
                <a:ea typeface="微软雅黑" panose="020B0503020204020204" pitchFamily="34" charset="-122"/>
              </a:rPr>
              <a:t>）新技术应用方案的技术分析</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技术特性指标：如混凝土的强度、现浇工程量、最大浇筑量、最大重量，最大泵送高度等；</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技术条件指标：方案占地面积、所需的主要材料、构配件资源能否保证供应，所需设备能否保证供应，人员能否保证等等；对气候的要求</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新技术应用方案比较分析（见课本）</a:t>
            </a:r>
          </a:p>
        </p:txBody>
      </p:sp>
    </p:spTree>
    <p:custDataLst>
      <p:tags r:id="rId1"/>
    </p:custDataLst>
    <p:extLst>
      <p:ext uri="{BB962C8B-B14F-4D97-AF65-F5344CB8AC3E}">
        <p14:creationId xmlns:p14="http://schemas.microsoft.com/office/powerpoint/2010/main" val="2351764452"/>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5005108" cy="1077218"/>
          </a:xfrm>
          <a:prstGeom prst="rect">
            <a:avLst/>
          </a:prstGeom>
        </p:spPr>
        <p:txBody>
          <a:bodyPr wrap="square">
            <a:spAutoFit/>
          </a:bodyPr>
          <a:lstStyle/>
          <a:p>
            <a:pPr algn="dist"/>
            <a:r>
              <a:rPr lang="zh-CN" altLang="en-US" sz="3200" b="1" dirty="0">
                <a:solidFill>
                  <a:srgbClr val="FFFF00"/>
                </a:solidFill>
              </a:rPr>
              <a:t>三、新技术、新工艺和新材料应用方案的</a:t>
            </a:r>
            <a:r>
              <a:rPr lang="zh-CN" altLang="en-US" sz="3200" b="1" dirty="0">
                <a:solidFill>
                  <a:srgbClr val="CC99FF"/>
                </a:solidFill>
              </a:rPr>
              <a:t>经济</a:t>
            </a:r>
            <a:r>
              <a:rPr lang="zh-CN" altLang="en-US" sz="3200" b="1" dirty="0">
                <a:solidFill>
                  <a:srgbClr val="FFFF00"/>
                </a:solidFill>
              </a:rPr>
              <a:t>分析</a:t>
            </a:r>
          </a:p>
        </p:txBody>
      </p:sp>
      <p:sp>
        <p:nvSpPr>
          <p:cNvPr id="3" name="矩形 2"/>
          <p:cNvSpPr/>
          <p:nvPr/>
        </p:nvSpPr>
        <p:spPr>
          <a:xfrm>
            <a:off x="484743" y="1814056"/>
            <a:ext cx="7387865" cy="2169825"/>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方案的互斥性：在工程建设中，不同的技术、工艺、材料方案只能选择一个方案实施，即方案之间具有互斥性；</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常用的</a:t>
            </a:r>
            <a:r>
              <a:rPr lang="zh-CN" altLang="en-US" b="1" dirty="0">
                <a:solidFill>
                  <a:srgbClr val="92D050"/>
                </a:solidFill>
                <a:latin typeface="微软雅黑" panose="020B0503020204020204" pitchFamily="34" charset="-122"/>
                <a:ea typeface="微软雅黑" panose="020B0503020204020204" pitchFamily="34" charset="-122"/>
              </a:rPr>
              <a:t>静态分析方法</a:t>
            </a:r>
            <a:r>
              <a:rPr lang="zh-CN" altLang="en-US" dirty="0">
                <a:solidFill>
                  <a:schemeClr val="bg1"/>
                </a:solidFill>
                <a:latin typeface="微软雅黑" panose="020B0503020204020204" pitchFamily="34" charset="-122"/>
                <a:ea typeface="微软雅黑" panose="020B0503020204020204" pitchFamily="34" charset="-122"/>
              </a:rPr>
              <a:t>有增量投资分析法、年折算费用法、综合总费用法等；</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常用的</a:t>
            </a:r>
            <a:r>
              <a:rPr lang="zh-CN" altLang="en-US" b="1" dirty="0">
                <a:solidFill>
                  <a:srgbClr val="92D050"/>
                </a:solidFill>
                <a:latin typeface="微软雅黑" panose="020B0503020204020204" pitchFamily="34" charset="-122"/>
                <a:ea typeface="微软雅黑" panose="020B0503020204020204" pitchFamily="34" charset="-122"/>
              </a:rPr>
              <a:t>动态分析方法</a:t>
            </a:r>
            <a:r>
              <a:rPr lang="zh-CN" altLang="en-US" dirty="0">
                <a:solidFill>
                  <a:schemeClr val="bg1"/>
                </a:solidFill>
                <a:latin typeface="微软雅黑" panose="020B0503020204020204" pitchFamily="34" charset="-122"/>
                <a:ea typeface="微软雅黑" panose="020B0503020204020204" pitchFamily="34" charset="-122"/>
              </a:rPr>
              <a:t>有财务净现值法、财务净年值法等</a:t>
            </a:r>
          </a:p>
        </p:txBody>
      </p:sp>
    </p:spTree>
    <p:custDataLst>
      <p:tags r:id="rId1"/>
    </p:custDataLst>
    <p:extLst>
      <p:ext uri="{BB962C8B-B14F-4D97-AF65-F5344CB8AC3E}">
        <p14:creationId xmlns:p14="http://schemas.microsoft.com/office/powerpoint/2010/main" val="1539808378"/>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5"/>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6"/>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5005108" cy="1077218"/>
          </a:xfrm>
          <a:prstGeom prst="rect">
            <a:avLst/>
          </a:prstGeom>
        </p:spPr>
        <p:txBody>
          <a:bodyPr wrap="square">
            <a:spAutoFit/>
          </a:bodyPr>
          <a:lstStyle/>
          <a:p>
            <a:pPr algn="dist"/>
            <a:r>
              <a:rPr lang="zh-CN" altLang="en-US" sz="3200" b="1" dirty="0">
                <a:solidFill>
                  <a:srgbClr val="FFFF00"/>
                </a:solidFill>
              </a:rPr>
              <a:t>三、新技术、新工艺和新材料应用方案的</a:t>
            </a:r>
            <a:r>
              <a:rPr lang="zh-CN" altLang="en-US" sz="3200" b="1" dirty="0">
                <a:solidFill>
                  <a:srgbClr val="CC99FF"/>
                </a:solidFill>
              </a:rPr>
              <a:t>经济</a:t>
            </a:r>
            <a:r>
              <a:rPr lang="zh-CN" altLang="en-US" sz="3200" b="1" dirty="0">
                <a:solidFill>
                  <a:srgbClr val="FFFF00"/>
                </a:solidFill>
              </a:rPr>
              <a:t>分析</a:t>
            </a:r>
          </a:p>
        </p:txBody>
      </p:sp>
      <p:sp>
        <p:nvSpPr>
          <p:cNvPr id="3" name="矩形 2"/>
          <p:cNvSpPr/>
          <p:nvPr/>
        </p:nvSpPr>
        <p:spPr>
          <a:xfrm>
            <a:off x="484743" y="1814056"/>
            <a:ext cx="7387865" cy="507831"/>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（一）增量投资收益率法</a:t>
            </a:r>
          </a:p>
        </p:txBody>
      </p:sp>
      <p:graphicFrame>
        <p:nvGraphicFramePr>
          <p:cNvPr id="14" name="对象 451587"/>
          <p:cNvGraphicFramePr>
            <a:graphicFrameLocks/>
          </p:cNvGraphicFramePr>
          <p:nvPr>
            <p:extLst>
              <p:ext uri="{D42A27DB-BD31-4B8C-83A1-F6EECF244321}">
                <p14:modId xmlns:p14="http://schemas.microsoft.com/office/powerpoint/2010/main" val="3705315542"/>
              </p:ext>
            </p:extLst>
          </p:nvPr>
        </p:nvGraphicFramePr>
        <p:xfrm>
          <a:off x="2504640" y="2420193"/>
          <a:ext cx="2276475" cy="690562"/>
        </p:xfrm>
        <a:graphic>
          <a:graphicData uri="http://schemas.openxmlformats.org/presentationml/2006/ole">
            <mc:AlternateContent xmlns:mc="http://schemas.openxmlformats.org/markup-compatibility/2006">
              <mc:Choice xmlns:v="urn:schemas-microsoft-com:vml" Requires="v">
                <p:oleObj spid="_x0000_s1053" r:id="rId7" imgW="1434477" imgH="431613" progId="Equation.3">
                  <p:embed/>
                </p:oleObj>
              </mc:Choice>
              <mc:Fallback>
                <p:oleObj r:id="rId7" imgW="1434477" imgH="431613"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4640" y="2420193"/>
                        <a:ext cx="2276475"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5" name="矩形 14"/>
          <p:cNvSpPr/>
          <p:nvPr/>
        </p:nvSpPr>
        <p:spPr>
          <a:xfrm>
            <a:off x="463947" y="3477570"/>
            <a:ext cx="7387865" cy="923330"/>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如果大于或等于基准收益率，则新方案是可行的，否则新方案不可行，见课本</a:t>
            </a:r>
            <a:r>
              <a:rPr lang="en-US" altLang="zh-CN" dirty="0">
                <a:solidFill>
                  <a:schemeClr val="bg1"/>
                </a:solidFill>
                <a:latin typeface="微软雅黑" panose="020B0503020204020204" pitchFamily="34" charset="-122"/>
                <a:ea typeface="微软雅黑" panose="020B0503020204020204" pitchFamily="34" charset="-122"/>
              </a:rPr>
              <a:t>P81</a:t>
            </a:r>
            <a:r>
              <a:rPr lang="zh-CN" altLang="en-US" dirty="0">
                <a:solidFill>
                  <a:schemeClr val="bg1"/>
                </a:solidFill>
                <a:latin typeface="微软雅黑" panose="020B0503020204020204" pitchFamily="34" charset="-122"/>
                <a:ea typeface="微软雅黑" panose="020B0503020204020204" pitchFamily="34" charset="-122"/>
              </a:rPr>
              <a:t>，例题</a:t>
            </a:r>
          </a:p>
        </p:txBody>
      </p:sp>
    </p:spTree>
    <p:custDataLst>
      <p:tags r:id="rId2"/>
    </p:custDataLst>
    <p:extLst>
      <p:ext uri="{BB962C8B-B14F-4D97-AF65-F5344CB8AC3E}">
        <p14:creationId xmlns:p14="http://schemas.microsoft.com/office/powerpoint/2010/main" val="2790443551"/>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5005108" cy="1077218"/>
          </a:xfrm>
          <a:prstGeom prst="rect">
            <a:avLst/>
          </a:prstGeom>
        </p:spPr>
        <p:txBody>
          <a:bodyPr wrap="square">
            <a:spAutoFit/>
          </a:bodyPr>
          <a:lstStyle/>
          <a:p>
            <a:pPr algn="dist"/>
            <a:r>
              <a:rPr lang="zh-CN" altLang="en-US" sz="3200" b="1" dirty="0">
                <a:solidFill>
                  <a:srgbClr val="FFFF00"/>
                </a:solidFill>
              </a:rPr>
              <a:t>三、新技术、新工艺和新材料应用方案的</a:t>
            </a:r>
            <a:r>
              <a:rPr lang="zh-CN" altLang="en-US" sz="3200" b="1" dirty="0">
                <a:solidFill>
                  <a:srgbClr val="CC99FF"/>
                </a:solidFill>
              </a:rPr>
              <a:t>经济</a:t>
            </a:r>
            <a:r>
              <a:rPr lang="zh-CN" altLang="en-US" sz="3200" b="1" dirty="0">
                <a:solidFill>
                  <a:srgbClr val="FFFF00"/>
                </a:solidFill>
              </a:rPr>
              <a:t>分析</a:t>
            </a:r>
          </a:p>
        </p:txBody>
      </p:sp>
      <mc:AlternateContent xmlns:mc="http://schemas.openxmlformats.org/markup-compatibility/2006" xmlns:a14="http://schemas.microsoft.com/office/drawing/2010/main">
        <mc:Choice Requires="a14">
          <p:sp>
            <p:nvSpPr>
              <p:cNvPr id="3" name="矩形 2"/>
              <p:cNvSpPr/>
              <p:nvPr/>
            </p:nvSpPr>
            <p:spPr>
              <a:xfrm>
                <a:off x="484743" y="1814056"/>
                <a:ext cx="7387865" cy="2618794"/>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（二）折算费用法：两种情况</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1. </a:t>
                </a:r>
                <a:r>
                  <a:rPr lang="zh-CN" altLang="en-US" dirty="0">
                    <a:solidFill>
                      <a:schemeClr val="bg1"/>
                    </a:solidFill>
                    <a:latin typeface="微软雅黑" panose="020B0503020204020204" pitchFamily="34" charset="-122"/>
                    <a:ea typeface="微软雅黑" panose="020B0503020204020204" pitchFamily="34" charset="-122"/>
                  </a:rPr>
                  <a:t>当方案的有用成果相同时，一般可以通过比较费用的大小，来决定方案的优劣和取舍。在方案增加投资时，可比较各方案年折算费用的大小选择方案：</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14:m>
                  <m:oMath xmlns:m="http://schemas.openxmlformats.org/officeDocument/2006/math">
                    <m:sSub>
                      <m:sSubPr>
                        <m:ctrlPr>
                          <a:rPr lang="en-US" altLang="zh-CN" i="1" smtClean="0">
                            <a:solidFill>
                              <a:schemeClr val="bg1"/>
                            </a:solidFill>
                            <a:latin typeface="Cambria Math" panose="02040503050406030204" pitchFamily="18" charset="0"/>
                            <a:ea typeface="微软雅黑" panose="020B0503020204020204" pitchFamily="34" charset="-122"/>
                          </a:rPr>
                        </m:ctrlPr>
                      </m:sSubPr>
                      <m:e>
                        <m:r>
                          <a:rPr lang="en-US" altLang="zh-CN" b="0" i="1" smtClean="0">
                            <a:solidFill>
                              <a:schemeClr val="bg1"/>
                            </a:solidFill>
                            <a:latin typeface="Cambria Math" panose="02040503050406030204" pitchFamily="18" charset="0"/>
                            <a:ea typeface="微软雅黑" panose="020B0503020204020204" pitchFamily="34" charset="-122"/>
                          </a:rPr>
                          <m:t>𝑍</m:t>
                        </m:r>
                      </m:e>
                      <m:sub>
                        <m:r>
                          <a:rPr lang="en-US" altLang="zh-CN" b="0" i="1" smtClean="0">
                            <a:solidFill>
                              <a:schemeClr val="bg1"/>
                            </a:solidFill>
                            <a:latin typeface="Cambria Math" panose="02040503050406030204" pitchFamily="18" charset="0"/>
                            <a:ea typeface="微软雅黑" panose="020B0503020204020204" pitchFamily="34" charset="-122"/>
                          </a:rPr>
                          <m:t>𝑗</m:t>
                        </m:r>
                      </m:sub>
                    </m:sSub>
                    <m:r>
                      <a:rPr lang="en-US" altLang="zh-CN" b="0" i="1" smtClean="0">
                        <a:solidFill>
                          <a:schemeClr val="bg1"/>
                        </a:solidFill>
                        <a:latin typeface="Cambria Math" panose="02040503050406030204" pitchFamily="18" charset="0"/>
                        <a:ea typeface="微软雅黑" panose="020B0503020204020204" pitchFamily="34" charset="-122"/>
                      </a:rPr>
                      <m:t>=</m:t>
                    </m:r>
                    <m:sSub>
                      <m:sSubPr>
                        <m:ctrlPr>
                          <a:rPr lang="en-US" altLang="zh-CN" b="0" i="1" smtClean="0">
                            <a:solidFill>
                              <a:schemeClr val="bg1"/>
                            </a:solidFill>
                            <a:latin typeface="Cambria Math" panose="02040503050406030204" pitchFamily="18" charset="0"/>
                            <a:ea typeface="微软雅黑" panose="020B0503020204020204" pitchFamily="34" charset="-122"/>
                          </a:rPr>
                        </m:ctrlPr>
                      </m:sSubPr>
                      <m:e>
                        <m:r>
                          <a:rPr lang="en-US" altLang="zh-CN" b="0" i="1" smtClean="0">
                            <a:solidFill>
                              <a:schemeClr val="bg1"/>
                            </a:solidFill>
                            <a:latin typeface="Cambria Math" panose="02040503050406030204" pitchFamily="18" charset="0"/>
                            <a:ea typeface="微软雅黑" panose="020B0503020204020204" pitchFamily="34" charset="-122"/>
                          </a:rPr>
                          <m:t>𝐶</m:t>
                        </m:r>
                      </m:e>
                      <m:sub>
                        <m:r>
                          <a:rPr lang="en-US" altLang="zh-CN" b="0" i="1" smtClean="0">
                            <a:solidFill>
                              <a:schemeClr val="bg1"/>
                            </a:solidFill>
                            <a:latin typeface="Cambria Math" panose="02040503050406030204" pitchFamily="18" charset="0"/>
                            <a:ea typeface="微软雅黑" panose="020B0503020204020204" pitchFamily="34" charset="-122"/>
                          </a:rPr>
                          <m:t>𝑗</m:t>
                        </m:r>
                      </m:sub>
                    </m:sSub>
                    <m:r>
                      <a:rPr lang="en-US" altLang="zh-CN" b="0" i="1" smtClean="0">
                        <a:solidFill>
                          <a:schemeClr val="bg1"/>
                        </a:solidFill>
                        <a:latin typeface="Cambria Math" panose="02040503050406030204" pitchFamily="18" charset="0"/>
                        <a:ea typeface="微软雅黑" panose="020B0503020204020204" pitchFamily="34" charset="-122"/>
                      </a:rPr>
                      <m:t>+</m:t>
                    </m:r>
                    <m:sSub>
                      <m:sSubPr>
                        <m:ctrlPr>
                          <a:rPr lang="en-US" altLang="zh-CN" b="0" i="1" smtClean="0">
                            <a:solidFill>
                              <a:schemeClr val="bg1"/>
                            </a:solidFill>
                            <a:latin typeface="Cambria Math" panose="02040503050406030204" pitchFamily="18" charset="0"/>
                            <a:ea typeface="微软雅黑" panose="020B0503020204020204" pitchFamily="34" charset="-122"/>
                          </a:rPr>
                        </m:ctrlPr>
                      </m:sSubPr>
                      <m:e>
                        <m:r>
                          <a:rPr lang="en-US" altLang="zh-CN" b="0" i="1" smtClean="0">
                            <a:solidFill>
                              <a:schemeClr val="bg1"/>
                            </a:solidFill>
                            <a:latin typeface="Cambria Math" panose="02040503050406030204" pitchFamily="18" charset="0"/>
                            <a:ea typeface="微软雅黑" panose="020B0503020204020204" pitchFamily="34" charset="-122"/>
                          </a:rPr>
                          <m:t>𝑃</m:t>
                        </m:r>
                      </m:e>
                      <m:sub>
                        <m:r>
                          <a:rPr lang="en-US" altLang="zh-CN" b="0" i="1" smtClean="0">
                            <a:solidFill>
                              <a:schemeClr val="bg1"/>
                            </a:solidFill>
                            <a:latin typeface="Cambria Math" panose="02040503050406030204" pitchFamily="18" charset="0"/>
                            <a:ea typeface="微软雅黑" panose="020B0503020204020204" pitchFamily="34" charset="-122"/>
                          </a:rPr>
                          <m:t>𝑗</m:t>
                        </m:r>
                      </m:sub>
                    </m:sSub>
                    <m:r>
                      <a:rPr lang="en-US" altLang="zh-CN" b="0" i="1" smtClean="0">
                        <a:solidFill>
                          <a:schemeClr val="bg1"/>
                        </a:solidFill>
                        <a:latin typeface="Cambria Math" panose="02040503050406030204" pitchFamily="18" charset="0"/>
                        <a:ea typeface="Cambria Math" panose="02040503050406030204" pitchFamily="18" charset="0"/>
                      </a:rPr>
                      <m:t>×</m:t>
                    </m:r>
                    <m:sSub>
                      <m:sSubPr>
                        <m:ctrlPr>
                          <a:rPr lang="en-US" altLang="zh-CN" b="0" i="1" smtClean="0">
                            <a:solidFill>
                              <a:schemeClr val="bg1"/>
                            </a:solidFill>
                            <a:latin typeface="Cambria Math" panose="02040503050406030204" pitchFamily="18" charset="0"/>
                            <a:ea typeface="Cambria Math" panose="02040503050406030204" pitchFamily="18" charset="0"/>
                          </a:rPr>
                        </m:ctrlPr>
                      </m:sSubPr>
                      <m:e>
                        <m:r>
                          <a:rPr lang="en-US" altLang="zh-CN" b="0" i="1" smtClean="0">
                            <a:solidFill>
                              <a:schemeClr val="bg1"/>
                            </a:solidFill>
                            <a:latin typeface="Cambria Math" panose="02040503050406030204" pitchFamily="18" charset="0"/>
                            <a:ea typeface="Cambria Math" panose="02040503050406030204" pitchFamily="18" charset="0"/>
                          </a:rPr>
                          <m:t>𝑅</m:t>
                        </m:r>
                      </m:e>
                      <m:sub>
                        <m:r>
                          <a:rPr lang="en-US" altLang="zh-CN" b="0" i="1" smtClean="0">
                            <a:solidFill>
                              <a:schemeClr val="bg1"/>
                            </a:solidFill>
                            <a:latin typeface="Cambria Math" panose="02040503050406030204" pitchFamily="18" charset="0"/>
                            <a:ea typeface="Cambria Math" panose="02040503050406030204" pitchFamily="18" charset="0"/>
                          </a:rPr>
                          <m:t>𝑐</m:t>
                        </m:r>
                      </m:sub>
                    </m:sSub>
                  </m:oMath>
                </a14:m>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484743" y="1814056"/>
                <a:ext cx="7387865" cy="2618794"/>
              </a:xfrm>
              <a:prstGeom prst="rect">
                <a:avLst/>
              </a:prstGeom>
              <a:blipFill rotWithShape="0">
                <a:blip r:embed="rId6"/>
                <a:stretch>
                  <a:fillRect r="-578"/>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3653285341"/>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2856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5005108" cy="1077218"/>
          </a:xfrm>
          <a:prstGeom prst="rect">
            <a:avLst/>
          </a:prstGeom>
        </p:spPr>
        <p:txBody>
          <a:bodyPr wrap="square">
            <a:spAutoFit/>
          </a:bodyPr>
          <a:lstStyle/>
          <a:p>
            <a:pPr algn="dist"/>
            <a:r>
              <a:rPr lang="zh-CN" altLang="en-US" sz="3200" b="1" dirty="0">
                <a:solidFill>
                  <a:srgbClr val="FFFF00"/>
                </a:solidFill>
              </a:rPr>
              <a:t>三、新技术、新工艺和新材料应用方案的</a:t>
            </a:r>
            <a:r>
              <a:rPr lang="zh-CN" altLang="en-US" sz="3200" b="1" dirty="0">
                <a:solidFill>
                  <a:srgbClr val="CC99FF"/>
                </a:solidFill>
              </a:rPr>
              <a:t>经济</a:t>
            </a:r>
            <a:r>
              <a:rPr lang="zh-CN" altLang="en-US" sz="3200" b="1" dirty="0">
                <a:solidFill>
                  <a:srgbClr val="FFFF00"/>
                </a:solidFill>
              </a:rPr>
              <a:t>分析</a:t>
            </a:r>
          </a:p>
        </p:txBody>
      </p:sp>
      <mc:AlternateContent xmlns:mc="http://schemas.openxmlformats.org/markup-compatibility/2006" xmlns:a14="http://schemas.microsoft.com/office/drawing/2010/main">
        <mc:Choice Requires="a14">
          <p:sp>
            <p:nvSpPr>
              <p:cNvPr id="3" name="矩形 2"/>
              <p:cNvSpPr/>
              <p:nvPr/>
            </p:nvSpPr>
            <p:spPr>
              <a:xfrm>
                <a:off x="484743" y="1814056"/>
                <a:ext cx="7387865" cy="1372299"/>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当没有新增投资时：</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14:m>
                  <m:oMath xmlns:m="http://schemas.openxmlformats.org/officeDocument/2006/math">
                    <m:sSub>
                      <m:sSubPr>
                        <m:ctrlPr>
                          <a:rPr lang="en-US" altLang="zh-CN" i="1" smtClean="0">
                            <a:solidFill>
                              <a:schemeClr val="bg1"/>
                            </a:solidFill>
                            <a:latin typeface="Cambria Math" panose="02040503050406030204" pitchFamily="18" charset="0"/>
                            <a:ea typeface="微软雅黑" panose="020B0503020204020204" pitchFamily="34" charset="-122"/>
                          </a:rPr>
                        </m:ctrlPr>
                      </m:sSubPr>
                      <m:e>
                        <m:r>
                          <a:rPr lang="en-US" altLang="zh-CN" b="0" i="1" smtClean="0">
                            <a:solidFill>
                              <a:schemeClr val="bg1"/>
                            </a:solidFill>
                            <a:latin typeface="Cambria Math" panose="02040503050406030204" pitchFamily="18" charset="0"/>
                            <a:ea typeface="微软雅黑" panose="020B0503020204020204" pitchFamily="34" charset="-122"/>
                          </a:rPr>
                          <m:t>𝐶</m:t>
                        </m:r>
                      </m:e>
                      <m:sub>
                        <m:r>
                          <a:rPr lang="en-US" altLang="zh-CN" b="0" i="1" smtClean="0">
                            <a:solidFill>
                              <a:schemeClr val="bg1"/>
                            </a:solidFill>
                            <a:latin typeface="Cambria Math" panose="02040503050406030204" pitchFamily="18" charset="0"/>
                            <a:ea typeface="微软雅黑" panose="020B0503020204020204" pitchFamily="34" charset="-122"/>
                          </a:rPr>
                          <m:t>𝑗</m:t>
                        </m:r>
                      </m:sub>
                    </m:sSub>
                    <m:r>
                      <a:rPr lang="en-US" altLang="zh-CN" b="0" i="1" smtClean="0">
                        <a:solidFill>
                          <a:schemeClr val="bg1"/>
                        </a:solidFill>
                        <a:latin typeface="Cambria Math" panose="02040503050406030204" pitchFamily="18" charset="0"/>
                        <a:ea typeface="微软雅黑" panose="020B0503020204020204" pitchFamily="34" charset="-122"/>
                      </a:rPr>
                      <m:t>=</m:t>
                    </m:r>
                    <m:sSub>
                      <m:sSubPr>
                        <m:ctrlPr>
                          <a:rPr lang="en-US" altLang="zh-CN" b="0" i="1" smtClean="0">
                            <a:solidFill>
                              <a:schemeClr val="bg1"/>
                            </a:solidFill>
                            <a:latin typeface="Cambria Math" panose="02040503050406030204" pitchFamily="18" charset="0"/>
                            <a:ea typeface="微软雅黑" panose="020B0503020204020204" pitchFamily="34" charset="-122"/>
                          </a:rPr>
                        </m:ctrlPr>
                      </m:sSubPr>
                      <m:e>
                        <m:r>
                          <a:rPr lang="en-US" altLang="zh-CN" b="0" i="1" smtClean="0">
                            <a:solidFill>
                              <a:schemeClr val="bg1"/>
                            </a:solidFill>
                            <a:latin typeface="Cambria Math" panose="02040503050406030204" pitchFamily="18" charset="0"/>
                            <a:ea typeface="微软雅黑" panose="020B0503020204020204" pitchFamily="34" charset="-122"/>
                          </a:rPr>
                          <m:t>𝐶</m:t>
                        </m:r>
                      </m:e>
                      <m:sub>
                        <m:r>
                          <a:rPr lang="en-US" altLang="zh-CN" b="0" i="1" smtClean="0">
                            <a:solidFill>
                              <a:schemeClr val="bg1"/>
                            </a:solidFill>
                            <a:latin typeface="Cambria Math" panose="02040503050406030204" pitchFamily="18" charset="0"/>
                            <a:ea typeface="微软雅黑" panose="020B0503020204020204" pitchFamily="34" charset="-122"/>
                          </a:rPr>
                          <m:t>𝐹𝑗</m:t>
                        </m:r>
                      </m:sub>
                    </m:sSub>
                    <m:r>
                      <a:rPr lang="en-US" altLang="zh-CN" b="0" i="1" smtClean="0">
                        <a:solidFill>
                          <a:schemeClr val="bg1"/>
                        </a:solidFill>
                        <a:latin typeface="Cambria Math" panose="02040503050406030204" pitchFamily="18" charset="0"/>
                        <a:ea typeface="微软雅黑" panose="020B0503020204020204" pitchFamily="34" charset="-122"/>
                      </a:rPr>
                      <m:t>+</m:t>
                    </m:r>
                    <m:sSub>
                      <m:sSubPr>
                        <m:ctrlPr>
                          <a:rPr lang="en-US" altLang="zh-CN" b="0" i="1" smtClean="0">
                            <a:solidFill>
                              <a:schemeClr val="bg1"/>
                            </a:solidFill>
                            <a:latin typeface="Cambria Math" panose="02040503050406030204" pitchFamily="18" charset="0"/>
                            <a:ea typeface="微软雅黑" panose="020B0503020204020204" pitchFamily="34" charset="-122"/>
                          </a:rPr>
                        </m:ctrlPr>
                      </m:sSubPr>
                      <m:e>
                        <m:r>
                          <a:rPr lang="en-US" altLang="zh-CN" b="0" i="1" smtClean="0">
                            <a:solidFill>
                              <a:schemeClr val="bg1"/>
                            </a:solidFill>
                            <a:latin typeface="Cambria Math" panose="02040503050406030204" pitchFamily="18" charset="0"/>
                            <a:ea typeface="微软雅黑" panose="020B0503020204020204" pitchFamily="34" charset="-122"/>
                          </a:rPr>
                          <m:t>𝐶</m:t>
                        </m:r>
                      </m:e>
                      <m:sub>
                        <m:r>
                          <a:rPr lang="en-US" altLang="zh-CN" b="0" i="1" smtClean="0">
                            <a:solidFill>
                              <a:schemeClr val="bg1"/>
                            </a:solidFill>
                            <a:latin typeface="Cambria Math" panose="02040503050406030204" pitchFamily="18" charset="0"/>
                            <a:ea typeface="微软雅黑" panose="020B0503020204020204" pitchFamily="34" charset="-122"/>
                          </a:rPr>
                          <m:t>𝑢𝑗</m:t>
                        </m:r>
                      </m:sub>
                    </m:sSub>
                    <m:r>
                      <a:rPr lang="en-US" altLang="zh-CN" b="0" i="1" smtClean="0">
                        <a:solidFill>
                          <a:schemeClr val="bg1"/>
                        </a:solidFill>
                        <a:latin typeface="Cambria Math" panose="02040503050406030204" pitchFamily="18" charset="0"/>
                        <a:ea typeface="Cambria Math" panose="02040503050406030204" pitchFamily="18" charset="0"/>
                      </a:rPr>
                      <m:t>×</m:t>
                    </m:r>
                    <m:sSub>
                      <m:sSubPr>
                        <m:ctrlPr>
                          <a:rPr lang="en-US" altLang="zh-CN" b="0" i="1" smtClean="0">
                            <a:solidFill>
                              <a:schemeClr val="bg1"/>
                            </a:solidFill>
                            <a:latin typeface="Cambria Math" panose="02040503050406030204" pitchFamily="18" charset="0"/>
                            <a:ea typeface="Cambria Math" panose="02040503050406030204" pitchFamily="18" charset="0"/>
                          </a:rPr>
                        </m:ctrlPr>
                      </m:sSubPr>
                      <m:e>
                        <m:r>
                          <a:rPr lang="en-US" altLang="zh-CN" b="0" i="1" smtClean="0">
                            <a:solidFill>
                              <a:schemeClr val="bg1"/>
                            </a:solidFill>
                            <a:latin typeface="Cambria Math" panose="02040503050406030204" pitchFamily="18" charset="0"/>
                            <a:ea typeface="Cambria Math" panose="02040503050406030204" pitchFamily="18" charset="0"/>
                          </a:rPr>
                          <m:t>𝑄</m:t>
                        </m:r>
                      </m:e>
                      <m:sub/>
                    </m:sSub>
                  </m:oMath>
                </a14:m>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484743" y="1814056"/>
                <a:ext cx="7387865" cy="1372299"/>
              </a:xfrm>
              <a:prstGeom prst="rect">
                <a:avLst/>
              </a:prstGeom>
              <a:blipFill rotWithShape="0">
                <a:blip r:embed="rId6"/>
                <a:stretch>
                  <a:fillRect/>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3374153952"/>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2856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63326" y="479382"/>
            <a:ext cx="5005108" cy="1077218"/>
          </a:xfrm>
          <a:prstGeom prst="rect">
            <a:avLst/>
          </a:prstGeom>
        </p:spPr>
        <p:txBody>
          <a:bodyPr wrap="square">
            <a:spAutoFit/>
          </a:bodyPr>
          <a:lstStyle/>
          <a:p>
            <a:pPr algn="dist"/>
            <a:r>
              <a:rPr lang="zh-CN" altLang="en-US" sz="3200" b="1" dirty="0">
                <a:solidFill>
                  <a:srgbClr val="FFFF00"/>
                </a:solidFill>
              </a:rPr>
              <a:t>三、新技术、新工艺和新材料应用方案的</a:t>
            </a:r>
            <a:r>
              <a:rPr lang="zh-CN" altLang="en-US" sz="3200" b="1" dirty="0">
                <a:solidFill>
                  <a:srgbClr val="CC99FF"/>
                </a:solidFill>
              </a:rPr>
              <a:t>经济</a:t>
            </a:r>
            <a:r>
              <a:rPr lang="zh-CN" altLang="en-US" sz="3200" b="1" dirty="0">
                <a:solidFill>
                  <a:srgbClr val="FFFF00"/>
                </a:solidFill>
              </a:rPr>
              <a:t>分析</a:t>
            </a:r>
          </a:p>
        </p:txBody>
      </p:sp>
      <p:sp>
        <p:nvSpPr>
          <p:cNvPr id="3" name="矩形 2"/>
          <p:cNvSpPr/>
          <p:nvPr/>
        </p:nvSpPr>
        <p:spPr>
          <a:xfrm>
            <a:off x="372009" y="1556600"/>
            <a:ext cx="7387865" cy="133882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2.  </a:t>
            </a:r>
            <a:r>
              <a:rPr lang="zh-CN" altLang="en-US" dirty="0">
                <a:solidFill>
                  <a:schemeClr val="bg1"/>
                </a:solidFill>
                <a:latin typeface="微软雅黑" panose="020B0503020204020204" pitchFamily="34" charset="-122"/>
                <a:ea typeface="微软雅黑" panose="020B0503020204020204" pitchFamily="34" charset="-122"/>
              </a:rPr>
              <a:t>当方案的成果不同时一般可以通过费用的比较来决定方案的使用范围</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14" name="文本占位符 79769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a:xfrm>
            <a:off x="2586624" y="2049066"/>
            <a:ext cx="5029200" cy="2765866"/>
          </a:xfrm>
          <a:prstGeom prst="rect">
            <a:avLst/>
          </a:prstGeom>
        </p:spPr>
      </p:pic>
    </p:spTree>
    <p:custDataLst>
      <p:tags r:id="rId1"/>
    </p:custDataLst>
    <p:extLst>
      <p:ext uri="{BB962C8B-B14F-4D97-AF65-F5344CB8AC3E}">
        <p14:creationId xmlns:p14="http://schemas.microsoft.com/office/powerpoint/2010/main" val="3023472307"/>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mc:AlternateContent xmlns:mc="http://schemas.openxmlformats.org/markup-compatibility/2006" xmlns:a14="http://schemas.microsoft.com/office/drawing/2010/main">
        <mc:Choice Requires="a14">
          <p:sp>
            <p:nvSpPr>
              <p:cNvPr id="10" name="矩形 9"/>
              <p:cNvSpPr/>
              <p:nvPr/>
            </p:nvSpPr>
            <p:spPr>
              <a:xfrm>
                <a:off x="503532" y="32856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cs typeface="+mn-ea"/>
                              <a:sym typeface="+mn-lt"/>
                            </a:rPr>
                          </m:ctrlPr>
                        </m:sSubPr>
                        <m:e>
                          <m:r>
                            <a:rPr lang="en-US" altLang="zh-CN" b="0" i="1" smtClean="0">
                              <a:latin typeface="Cambria Math" panose="02040503050406030204" pitchFamily="18" charset="0"/>
                              <a:cs typeface="+mn-ea"/>
                              <a:sym typeface="+mn-lt"/>
                            </a:rPr>
                            <m:t>𝑃</m:t>
                          </m:r>
                        </m:e>
                        <m:sub>
                          <m:r>
                            <a:rPr lang="en-US" altLang="zh-CN" b="0" i="1" smtClean="0">
                              <a:latin typeface="Cambria Math" panose="02040503050406030204" pitchFamily="18" charset="0"/>
                              <a:cs typeface="+mn-ea"/>
                              <a:sym typeface="+mn-lt"/>
                            </a:rPr>
                            <m:t>𝑗</m:t>
                          </m:r>
                        </m:sub>
                      </m:sSub>
                      <m:r>
                        <a:rPr lang="en-US" altLang="zh-CN" i="1" smtClean="0">
                          <a:latin typeface="Cambria Math" panose="02040503050406030204" pitchFamily="18" charset="0"/>
                          <a:cs typeface="+mn-ea"/>
                          <a:sym typeface="+mn-lt"/>
                        </a:rPr>
                        <m:t>=</m:t>
                      </m:r>
                      <m:f>
                        <m:fPr>
                          <m:ctrlPr>
                            <a:rPr lang="en-US" altLang="zh-CN" i="1" smtClean="0">
                              <a:latin typeface="Cambria Math" panose="02040503050406030204" pitchFamily="18" charset="0"/>
                              <a:cs typeface="+mn-ea"/>
                              <a:sym typeface="+mn-lt"/>
                            </a:rPr>
                          </m:ctrlPr>
                        </m:fPr>
                        <m:num>
                          <m:sSub>
                            <m:sSubPr>
                              <m:ctrlPr>
                                <a:rPr lang="en-US" altLang="zh-CN" i="1" smtClean="0">
                                  <a:latin typeface="Cambria Math" panose="02040503050406030204" pitchFamily="18" charset="0"/>
                                  <a:cs typeface="+mn-ea"/>
                                  <a:sym typeface="+mn-lt"/>
                                </a:rPr>
                              </m:ctrlPr>
                            </m:sSubPr>
                            <m:e>
                              <m:r>
                                <a:rPr lang="en-US" altLang="zh-CN" b="0" i="1" smtClean="0">
                                  <a:latin typeface="Cambria Math" panose="02040503050406030204" pitchFamily="18" charset="0"/>
                                  <a:cs typeface="+mn-ea"/>
                                  <a:sym typeface="+mn-lt"/>
                                </a:rPr>
                                <m:t>𝑄</m:t>
                              </m:r>
                            </m:e>
                            <m:sub>
                              <m:r>
                                <a:rPr lang="en-US" altLang="zh-CN" b="0" i="1" smtClean="0">
                                  <a:latin typeface="Cambria Math" panose="02040503050406030204" pitchFamily="18" charset="0"/>
                                  <a:cs typeface="+mn-ea"/>
                                  <a:sym typeface="+mn-lt"/>
                                </a:rPr>
                                <m:t>𝑗</m:t>
                              </m:r>
                            </m:sub>
                          </m:sSub>
                        </m:num>
                        <m:den>
                          <m:sSub>
                            <m:sSubPr>
                              <m:ctrlPr>
                                <a:rPr lang="en-US" altLang="zh-CN" i="1" smtClean="0">
                                  <a:latin typeface="Cambria Math" panose="02040503050406030204" pitchFamily="18" charset="0"/>
                                  <a:cs typeface="+mn-ea"/>
                                  <a:sym typeface="+mn-lt"/>
                                </a:rPr>
                              </m:ctrlPr>
                            </m:sSubPr>
                            <m:e>
                              <m:r>
                                <a:rPr lang="en-US" altLang="zh-CN" b="0" i="1" smtClean="0">
                                  <a:latin typeface="Cambria Math" panose="02040503050406030204" pitchFamily="18" charset="0"/>
                                  <a:cs typeface="+mn-ea"/>
                                  <a:sym typeface="+mn-lt"/>
                                </a:rPr>
                                <m:t>𝑀</m:t>
                              </m:r>
                            </m:e>
                            <m:sub>
                              <m:r>
                                <a:rPr lang="en-US" altLang="zh-CN" b="0" i="1" smtClean="0">
                                  <a:latin typeface="Cambria Math" panose="02040503050406030204" pitchFamily="18" charset="0"/>
                                  <a:cs typeface="+mn-ea"/>
                                  <a:sym typeface="+mn-lt"/>
                                </a:rPr>
                                <m:t>𝑗</m:t>
                              </m:r>
                            </m:sub>
                          </m:sSub>
                          <m:r>
                            <a:rPr lang="en-US" altLang="zh-CN" b="0" i="1" smtClean="0">
                              <a:latin typeface="Cambria Math" panose="02040503050406030204" pitchFamily="18" charset="0"/>
                              <a:cs typeface="+mn-ea"/>
                              <a:sym typeface="+mn-lt"/>
                            </a:rPr>
                            <m:t>(1+</m:t>
                          </m:r>
                          <m:sSub>
                            <m:sSubPr>
                              <m:ctrlPr>
                                <a:rPr lang="en-US" altLang="zh-CN" b="0" i="1" smtClean="0">
                                  <a:latin typeface="Cambria Math" panose="02040503050406030204" pitchFamily="18" charset="0"/>
                                  <a:cs typeface="+mn-ea"/>
                                  <a:sym typeface="+mn-lt"/>
                                </a:rPr>
                              </m:ctrlPr>
                            </m:sSubPr>
                            <m:e>
                              <m:r>
                                <a:rPr lang="zh-CN" altLang="en-US" i="1">
                                  <a:latin typeface="Cambria Math" panose="02040503050406030204" pitchFamily="18" charset="0"/>
                                  <a:cs typeface="+mn-ea"/>
                                  <a:sym typeface="+mn-lt"/>
                                </a:rPr>
                                <m:t>𝛼</m:t>
                              </m:r>
                            </m:e>
                            <m:sub>
                              <m:r>
                                <a:rPr lang="en-US" altLang="zh-CN" b="0" i="1" smtClean="0">
                                  <a:latin typeface="Cambria Math" panose="02040503050406030204" pitchFamily="18" charset="0"/>
                                  <a:cs typeface="+mn-ea"/>
                                  <a:sym typeface="+mn-lt"/>
                                </a:rPr>
                                <m:t>𝑗</m:t>
                              </m:r>
                            </m:sub>
                          </m:sSub>
                          <m:r>
                            <a:rPr lang="en-US" altLang="zh-CN" b="0" i="1" smtClean="0">
                              <a:latin typeface="Cambria Math" panose="02040503050406030204" pitchFamily="18" charset="0"/>
                              <a:cs typeface="+mn-ea"/>
                              <a:sym typeface="+mn-lt"/>
                            </a:rPr>
                            <m:t>)</m:t>
                          </m:r>
                        </m:den>
                      </m:f>
                    </m:oMath>
                  </m:oMathPara>
                </a14:m>
                <a:endParaRPr lang="zh-CN" altLang="en-US" dirty="0">
                  <a:cs typeface="+mn-ea"/>
                  <a:sym typeface="+mn-lt"/>
                </a:endParaRPr>
              </a:p>
            </p:txBody>
          </p:sp>
        </mc:Choice>
        <mc:Fallback xmlns="">
          <p:sp>
            <p:nvSpPr>
              <p:cNvPr id="10" name="矩形 9"/>
              <p:cNvSpPr>
                <a:spLocks noRot="1" noChangeAspect="1" noMove="1" noResize="1" noEditPoints="1" noAdjustHandles="1" noChangeArrowheads="1" noChangeShapeType="1" noTextEdit="1"/>
              </p:cNvSpPr>
              <p:nvPr/>
            </p:nvSpPr>
            <p:spPr>
              <a:xfrm>
                <a:off x="503532" y="328566"/>
                <a:ext cx="7571844" cy="4486366"/>
              </a:xfrm>
              <a:prstGeom prst="rect">
                <a:avLst/>
              </a:prstGeom>
              <a:blipFill rotWithShape="0">
                <a:blip r:embed="rId6"/>
                <a:stretch>
                  <a:fillRect/>
                </a:stretch>
              </a:blipFill>
              <a:ln>
                <a:noFill/>
              </a:ln>
            </p:spPr>
            <p:txBody>
              <a:bodyPr/>
              <a:lstStyle/>
              <a:p>
                <a:r>
                  <a:rPr lang="zh-CN" altLang="en-US">
                    <a:noFill/>
                  </a:rPr>
                  <a:t> </a:t>
                </a:r>
              </a:p>
            </p:txBody>
          </p:sp>
        </mc:Fallback>
      </mc:AlternateContent>
      <p:sp>
        <p:nvSpPr>
          <p:cNvPr id="2" name="矩形 1"/>
          <p:cNvSpPr/>
          <p:nvPr/>
        </p:nvSpPr>
        <p:spPr>
          <a:xfrm>
            <a:off x="763326" y="479382"/>
            <a:ext cx="3075901" cy="584775"/>
          </a:xfrm>
          <a:prstGeom prst="rect">
            <a:avLst/>
          </a:prstGeom>
        </p:spPr>
        <p:txBody>
          <a:bodyPr wrap="square">
            <a:spAutoFit/>
          </a:bodyPr>
          <a:lstStyle/>
          <a:p>
            <a:pPr algn="dist"/>
            <a:r>
              <a:rPr lang="zh-CN" altLang="en-US" sz="3200" b="1" dirty="0">
                <a:solidFill>
                  <a:srgbClr val="FFFF00"/>
                </a:solidFill>
              </a:rPr>
              <a:t>其他分析指标</a:t>
            </a:r>
          </a:p>
        </p:txBody>
      </p:sp>
      <p:sp>
        <p:nvSpPr>
          <p:cNvPr id="3" name="矩形 2"/>
          <p:cNvSpPr/>
          <p:nvPr/>
        </p:nvSpPr>
        <p:spPr>
          <a:xfrm>
            <a:off x="334431" y="1136979"/>
            <a:ext cx="7387865" cy="923330"/>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1. </a:t>
            </a:r>
            <a:r>
              <a:rPr lang="zh-CN" altLang="en-US" dirty="0">
                <a:solidFill>
                  <a:schemeClr val="bg1"/>
                </a:solidFill>
                <a:latin typeface="微软雅黑" panose="020B0503020204020204" pitchFamily="34" charset="-122"/>
                <a:ea typeface="微软雅黑" panose="020B0503020204020204" pitchFamily="34" charset="-122"/>
              </a:rPr>
              <a:t>劳动生产率指标</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cxnSp>
        <p:nvCxnSpPr>
          <p:cNvPr id="5" name="直接箭头连接符 4"/>
          <p:cNvCxnSpPr/>
          <p:nvPr/>
        </p:nvCxnSpPr>
        <p:spPr>
          <a:xfrm flipH="1">
            <a:off x="2887249" y="2805830"/>
            <a:ext cx="651354" cy="776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897693" y="3663863"/>
            <a:ext cx="1478071" cy="584775"/>
          </a:xfrm>
          <a:prstGeom prst="rect">
            <a:avLst/>
          </a:prstGeom>
          <a:noFill/>
        </p:spPr>
        <p:txBody>
          <a:bodyPr wrap="square" rtlCol="0">
            <a:spAutoFit/>
          </a:bodyPr>
          <a:lstStyle/>
          <a:p>
            <a:r>
              <a:rPr lang="zh-CN" altLang="en-US" sz="1600" dirty="0"/>
              <a:t>第</a:t>
            </a:r>
            <a:r>
              <a:rPr lang="en-US" altLang="zh-CN" sz="1600" dirty="0"/>
              <a:t>j</a:t>
            </a:r>
            <a:r>
              <a:rPr lang="zh-CN" altLang="en-US" sz="1600" dirty="0"/>
              <a:t>方案的工人劳动生产率</a:t>
            </a:r>
          </a:p>
        </p:txBody>
      </p:sp>
      <p:sp>
        <p:nvSpPr>
          <p:cNvPr id="15" name="文本框 14"/>
          <p:cNvSpPr txBox="1"/>
          <p:nvPr/>
        </p:nvSpPr>
        <p:spPr>
          <a:xfrm>
            <a:off x="4612341" y="1347431"/>
            <a:ext cx="1478071" cy="338554"/>
          </a:xfrm>
          <a:prstGeom prst="rect">
            <a:avLst/>
          </a:prstGeom>
          <a:noFill/>
        </p:spPr>
        <p:txBody>
          <a:bodyPr wrap="square" rtlCol="0">
            <a:spAutoFit/>
          </a:bodyPr>
          <a:lstStyle/>
          <a:p>
            <a:r>
              <a:rPr lang="zh-CN" altLang="en-US" sz="1600" dirty="0"/>
              <a:t>第</a:t>
            </a:r>
            <a:r>
              <a:rPr lang="en-US" altLang="zh-CN" sz="1600" dirty="0"/>
              <a:t>j</a:t>
            </a:r>
            <a:r>
              <a:rPr lang="zh-CN" altLang="en-US" sz="1600" dirty="0"/>
              <a:t>方案的产量</a:t>
            </a:r>
          </a:p>
        </p:txBody>
      </p:sp>
      <p:sp>
        <p:nvSpPr>
          <p:cNvPr id="16" name="文本框 15"/>
          <p:cNvSpPr txBox="1"/>
          <p:nvPr/>
        </p:nvSpPr>
        <p:spPr>
          <a:xfrm>
            <a:off x="3627461" y="3309517"/>
            <a:ext cx="1478071" cy="584775"/>
          </a:xfrm>
          <a:prstGeom prst="rect">
            <a:avLst/>
          </a:prstGeom>
          <a:noFill/>
        </p:spPr>
        <p:txBody>
          <a:bodyPr wrap="square" rtlCol="0">
            <a:spAutoFit/>
          </a:bodyPr>
          <a:lstStyle/>
          <a:p>
            <a:r>
              <a:rPr lang="zh-CN" altLang="en-US" sz="1600" dirty="0"/>
              <a:t>第</a:t>
            </a:r>
            <a:r>
              <a:rPr lang="en-US" altLang="zh-CN" sz="1600" dirty="0"/>
              <a:t>j</a:t>
            </a:r>
            <a:r>
              <a:rPr lang="zh-CN" altLang="en-US" sz="1600" dirty="0"/>
              <a:t>方案的工人人数</a:t>
            </a:r>
          </a:p>
        </p:txBody>
      </p:sp>
      <p:cxnSp>
        <p:nvCxnSpPr>
          <p:cNvPr id="17" name="直接箭头连接符 16"/>
          <p:cNvCxnSpPr/>
          <p:nvPr/>
        </p:nvCxnSpPr>
        <p:spPr>
          <a:xfrm flipV="1">
            <a:off x="4559474" y="1704793"/>
            <a:ext cx="427060" cy="608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endCxn id="16" idx="0"/>
          </p:cNvCxnSpPr>
          <p:nvPr/>
        </p:nvCxnSpPr>
        <p:spPr>
          <a:xfrm>
            <a:off x="4102274" y="2868722"/>
            <a:ext cx="264223" cy="440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5883995" y="2609362"/>
            <a:ext cx="1478071" cy="584775"/>
          </a:xfrm>
          <a:prstGeom prst="rect">
            <a:avLst/>
          </a:prstGeom>
          <a:noFill/>
        </p:spPr>
        <p:txBody>
          <a:bodyPr wrap="square" rtlCol="0">
            <a:spAutoFit/>
          </a:bodyPr>
          <a:lstStyle/>
          <a:p>
            <a:r>
              <a:rPr lang="zh-CN" altLang="en-US" sz="1600" dirty="0"/>
              <a:t>第</a:t>
            </a:r>
            <a:r>
              <a:rPr lang="en-US" altLang="zh-CN" sz="1600" dirty="0"/>
              <a:t>j</a:t>
            </a:r>
            <a:r>
              <a:rPr lang="zh-CN" altLang="en-US" sz="1600" dirty="0"/>
              <a:t>方案的辅助用工系数</a:t>
            </a:r>
          </a:p>
        </p:txBody>
      </p:sp>
      <p:cxnSp>
        <p:nvCxnSpPr>
          <p:cNvPr id="22" name="直接箭头连接符 21"/>
          <p:cNvCxnSpPr/>
          <p:nvPr/>
        </p:nvCxnSpPr>
        <p:spPr>
          <a:xfrm>
            <a:off x="4841310" y="2868722"/>
            <a:ext cx="995819" cy="220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5528108"/>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mc:AlternateContent xmlns:mc="http://schemas.openxmlformats.org/markup-compatibility/2006" xmlns:a14="http://schemas.microsoft.com/office/drawing/2010/main">
        <mc:Choice Requires="a14">
          <p:sp>
            <p:nvSpPr>
              <p:cNvPr id="10" name="矩形 9"/>
              <p:cNvSpPr/>
              <p:nvPr/>
            </p:nvSpPr>
            <p:spPr>
              <a:xfrm>
                <a:off x="503532" y="32856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cs typeface="+mn-ea"/>
                              <a:sym typeface="+mn-lt"/>
                            </a:rPr>
                          </m:ctrlPr>
                        </m:sSubPr>
                        <m:e>
                          <m:r>
                            <a:rPr lang="en-US" altLang="zh-CN" b="0" i="1" smtClean="0">
                              <a:latin typeface="Cambria Math" panose="02040503050406030204" pitchFamily="18" charset="0"/>
                              <a:cs typeface="+mn-ea"/>
                              <a:sym typeface="+mn-lt"/>
                            </a:rPr>
                            <m:t>𝐺</m:t>
                          </m:r>
                        </m:e>
                        <m:sub>
                          <m:r>
                            <a:rPr lang="en-US" altLang="zh-CN" b="0" i="1" smtClean="0">
                              <a:latin typeface="Cambria Math" panose="02040503050406030204" pitchFamily="18" charset="0"/>
                              <a:cs typeface="+mn-ea"/>
                              <a:sym typeface="+mn-lt"/>
                            </a:rPr>
                            <m:t>𝑗</m:t>
                          </m:r>
                        </m:sub>
                      </m:sSub>
                      <m:r>
                        <a:rPr lang="en-US" altLang="zh-CN" i="1" smtClean="0">
                          <a:latin typeface="Cambria Math" panose="02040503050406030204" pitchFamily="18" charset="0"/>
                          <a:cs typeface="+mn-ea"/>
                          <a:sym typeface="+mn-lt"/>
                        </a:rPr>
                        <m:t>=</m:t>
                      </m:r>
                      <m:sSub>
                        <m:sSubPr>
                          <m:ctrlPr>
                            <a:rPr lang="en-US" altLang="zh-CN" i="1" smtClean="0">
                              <a:latin typeface="Cambria Math" panose="02040503050406030204" pitchFamily="18" charset="0"/>
                              <a:cs typeface="+mn-ea"/>
                              <a:sym typeface="+mn-lt"/>
                            </a:rPr>
                          </m:ctrlPr>
                        </m:sSubPr>
                        <m:e>
                          <m:r>
                            <a:rPr lang="en-US" altLang="zh-CN" b="0" i="1" smtClean="0">
                              <a:latin typeface="Cambria Math" panose="02040503050406030204" pitchFamily="18" charset="0"/>
                              <a:cs typeface="+mn-ea"/>
                              <a:sym typeface="+mn-lt"/>
                            </a:rPr>
                            <m:t>𝐺</m:t>
                          </m:r>
                        </m:e>
                        <m:sub>
                          <m:r>
                            <a:rPr lang="en-US" altLang="zh-CN" b="0" i="1" smtClean="0">
                              <a:latin typeface="Cambria Math" panose="02040503050406030204" pitchFamily="18" charset="0"/>
                              <a:cs typeface="+mn-ea"/>
                              <a:sym typeface="+mn-lt"/>
                            </a:rPr>
                            <m:t>𝐹𝑗</m:t>
                          </m:r>
                        </m:sub>
                      </m:sSub>
                      <m:r>
                        <a:rPr lang="en-US" altLang="zh-CN" b="0" i="1" smtClean="0">
                          <a:latin typeface="Cambria Math" panose="02040503050406030204" pitchFamily="18" charset="0"/>
                          <a:cs typeface="+mn-ea"/>
                          <a:sym typeface="+mn-lt"/>
                        </a:rPr>
                        <m:t>(1−</m:t>
                      </m:r>
                      <m:f>
                        <m:fPr>
                          <m:ctrlPr>
                            <a:rPr lang="en-US" altLang="zh-CN" b="0" i="1" smtClean="0">
                              <a:latin typeface="Cambria Math" panose="02040503050406030204" pitchFamily="18" charset="0"/>
                              <a:cs typeface="+mn-ea"/>
                              <a:sym typeface="+mn-lt"/>
                            </a:rPr>
                          </m:ctrlPr>
                        </m:fPr>
                        <m:num>
                          <m:sSub>
                            <m:sSubPr>
                              <m:ctrlPr>
                                <a:rPr lang="en-US" altLang="zh-CN" b="0" i="1" smtClean="0">
                                  <a:latin typeface="Cambria Math" panose="02040503050406030204" pitchFamily="18" charset="0"/>
                                  <a:cs typeface="+mn-ea"/>
                                  <a:sym typeface="+mn-lt"/>
                                </a:rPr>
                              </m:ctrlPr>
                            </m:sSubPr>
                            <m:e>
                              <m:r>
                                <a:rPr lang="en-US" altLang="zh-CN" b="0" i="1" smtClean="0">
                                  <a:latin typeface="Cambria Math" panose="02040503050406030204" pitchFamily="18" charset="0"/>
                                  <a:cs typeface="+mn-ea"/>
                                  <a:sym typeface="+mn-lt"/>
                                </a:rPr>
                                <m:t>𝑇</m:t>
                              </m:r>
                            </m:e>
                            <m:sub>
                              <m:r>
                                <a:rPr lang="en-US" altLang="zh-CN" b="0" i="1" smtClean="0">
                                  <a:latin typeface="Cambria Math" panose="02040503050406030204" pitchFamily="18" charset="0"/>
                                  <a:cs typeface="+mn-ea"/>
                                  <a:sym typeface="+mn-lt"/>
                                </a:rPr>
                                <m:t>𝑗</m:t>
                              </m:r>
                            </m:sub>
                          </m:sSub>
                        </m:num>
                        <m:den>
                          <m:sSub>
                            <m:sSubPr>
                              <m:ctrlPr>
                                <a:rPr lang="en-US" altLang="zh-CN" b="0" i="1" smtClean="0">
                                  <a:latin typeface="Cambria Math" panose="02040503050406030204" pitchFamily="18" charset="0"/>
                                  <a:cs typeface="+mn-ea"/>
                                  <a:sym typeface="+mn-lt"/>
                                </a:rPr>
                              </m:ctrlPr>
                            </m:sSubPr>
                            <m:e>
                              <m:r>
                                <a:rPr lang="en-US" altLang="zh-CN" b="0" i="1" smtClean="0">
                                  <a:latin typeface="Cambria Math" panose="02040503050406030204" pitchFamily="18" charset="0"/>
                                  <a:cs typeface="+mn-ea"/>
                                  <a:sym typeface="+mn-lt"/>
                                </a:rPr>
                                <m:t>𝑇</m:t>
                              </m:r>
                            </m:e>
                            <m:sub>
                              <m:r>
                                <a:rPr lang="en-US" altLang="zh-CN" b="0" i="1" smtClean="0">
                                  <a:latin typeface="Cambria Math" panose="02040503050406030204" pitchFamily="18" charset="0"/>
                                  <a:cs typeface="+mn-ea"/>
                                  <a:sym typeface="+mn-lt"/>
                                </a:rPr>
                                <m:t>0</m:t>
                              </m:r>
                            </m:sub>
                          </m:sSub>
                        </m:den>
                      </m:f>
                      <m:r>
                        <a:rPr lang="en-US" altLang="zh-CN" b="0" i="1" smtClean="0">
                          <a:latin typeface="Cambria Math" panose="02040503050406030204" pitchFamily="18" charset="0"/>
                          <a:cs typeface="+mn-ea"/>
                          <a:sym typeface="+mn-lt"/>
                        </a:rPr>
                        <m:t>)</m:t>
                      </m:r>
                    </m:oMath>
                  </m:oMathPara>
                </a14:m>
                <a:endParaRPr lang="zh-CN" altLang="en-US" dirty="0">
                  <a:cs typeface="+mn-ea"/>
                  <a:sym typeface="+mn-lt"/>
                </a:endParaRPr>
              </a:p>
            </p:txBody>
          </p:sp>
        </mc:Choice>
        <mc:Fallback xmlns="">
          <p:sp>
            <p:nvSpPr>
              <p:cNvPr id="10" name="矩形 9"/>
              <p:cNvSpPr>
                <a:spLocks noRot="1" noChangeAspect="1" noMove="1" noResize="1" noEditPoints="1" noAdjustHandles="1" noChangeArrowheads="1" noChangeShapeType="1" noTextEdit="1"/>
              </p:cNvSpPr>
              <p:nvPr/>
            </p:nvSpPr>
            <p:spPr>
              <a:xfrm>
                <a:off x="503532" y="328566"/>
                <a:ext cx="7571844" cy="4486366"/>
              </a:xfrm>
              <a:prstGeom prst="rect">
                <a:avLst/>
              </a:prstGeom>
              <a:blipFill rotWithShape="0">
                <a:blip r:embed="rId6"/>
                <a:stretch>
                  <a:fillRect/>
                </a:stretch>
              </a:blipFill>
              <a:ln>
                <a:noFill/>
              </a:ln>
            </p:spPr>
            <p:txBody>
              <a:bodyPr/>
              <a:lstStyle/>
              <a:p>
                <a:r>
                  <a:rPr lang="zh-CN" altLang="en-US">
                    <a:noFill/>
                  </a:rPr>
                  <a:t> </a:t>
                </a:r>
              </a:p>
            </p:txBody>
          </p:sp>
        </mc:Fallback>
      </mc:AlternateContent>
      <p:sp>
        <p:nvSpPr>
          <p:cNvPr id="2" name="矩形 1"/>
          <p:cNvSpPr/>
          <p:nvPr/>
        </p:nvSpPr>
        <p:spPr>
          <a:xfrm>
            <a:off x="763326" y="479382"/>
            <a:ext cx="3075901" cy="584775"/>
          </a:xfrm>
          <a:prstGeom prst="rect">
            <a:avLst/>
          </a:prstGeom>
        </p:spPr>
        <p:txBody>
          <a:bodyPr wrap="square">
            <a:spAutoFit/>
          </a:bodyPr>
          <a:lstStyle/>
          <a:p>
            <a:pPr algn="dist"/>
            <a:r>
              <a:rPr lang="zh-CN" altLang="en-US" sz="3200" b="1" dirty="0">
                <a:solidFill>
                  <a:srgbClr val="FFFF00"/>
                </a:solidFill>
              </a:rPr>
              <a:t>其他分析指标</a:t>
            </a:r>
          </a:p>
        </p:txBody>
      </p:sp>
      <p:sp>
        <p:nvSpPr>
          <p:cNvPr id="3" name="矩形 2"/>
          <p:cNvSpPr/>
          <p:nvPr/>
        </p:nvSpPr>
        <p:spPr>
          <a:xfrm>
            <a:off x="334431" y="1136979"/>
            <a:ext cx="7387865" cy="923330"/>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2. </a:t>
            </a:r>
            <a:r>
              <a:rPr lang="zh-CN" altLang="en-US" dirty="0">
                <a:solidFill>
                  <a:schemeClr val="bg1"/>
                </a:solidFill>
                <a:latin typeface="微软雅黑" panose="020B0503020204020204" pitchFamily="34" charset="-122"/>
                <a:ea typeface="微软雅黑" panose="020B0503020204020204" pitchFamily="34" charset="-122"/>
              </a:rPr>
              <a:t>缩短工期节约固定费用</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cxnSp>
        <p:nvCxnSpPr>
          <p:cNvPr id="5" name="直接箭头连接符 4"/>
          <p:cNvCxnSpPr/>
          <p:nvPr/>
        </p:nvCxnSpPr>
        <p:spPr>
          <a:xfrm flipH="1">
            <a:off x="2887249" y="2805830"/>
            <a:ext cx="651354" cy="776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897693" y="3663863"/>
            <a:ext cx="1478071" cy="830997"/>
          </a:xfrm>
          <a:prstGeom prst="rect">
            <a:avLst/>
          </a:prstGeom>
          <a:noFill/>
        </p:spPr>
        <p:txBody>
          <a:bodyPr wrap="square" rtlCol="0">
            <a:spAutoFit/>
          </a:bodyPr>
          <a:lstStyle/>
          <a:p>
            <a:r>
              <a:rPr lang="zh-CN" altLang="en-US" sz="1600" dirty="0"/>
              <a:t>第</a:t>
            </a:r>
            <a:r>
              <a:rPr lang="en-US" altLang="zh-CN" sz="1600" dirty="0"/>
              <a:t>j</a:t>
            </a:r>
            <a:r>
              <a:rPr lang="zh-CN" altLang="en-US" sz="1600" dirty="0"/>
              <a:t>方案缩短工期节约的固定费用</a:t>
            </a:r>
          </a:p>
        </p:txBody>
      </p:sp>
      <p:sp>
        <p:nvSpPr>
          <p:cNvPr id="15" name="文本框 14"/>
          <p:cNvSpPr txBox="1"/>
          <p:nvPr/>
        </p:nvSpPr>
        <p:spPr>
          <a:xfrm>
            <a:off x="4612341" y="1347431"/>
            <a:ext cx="1478071" cy="338554"/>
          </a:xfrm>
          <a:prstGeom prst="rect">
            <a:avLst/>
          </a:prstGeom>
          <a:noFill/>
        </p:spPr>
        <p:txBody>
          <a:bodyPr wrap="square" rtlCol="0">
            <a:spAutoFit/>
          </a:bodyPr>
          <a:lstStyle/>
          <a:p>
            <a:r>
              <a:rPr lang="zh-CN" altLang="en-US" sz="1600" dirty="0"/>
              <a:t>第</a:t>
            </a:r>
            <a:r>
              <a:rPr lang="en-US" altLang="zh-CN" sz="1600" dirty="0"/>
              <a:t>j</a:t>
            </a:r>
            <a:r>
              <a:rPr lang="zh-CN" altLang="en-US" sz="1600" dirty="0"/>
              <a:t>方案的工期</a:t>
            </a:r>
          </a:p>
        </p:txBody>
      </p:sp>
      <p:sp>
        <p:nvSpPr>
          <p:cNvPr id="16" name="文本框 15"/>
          <p:cNvSpPr txBox="1"/>
          <p:nvPr/>
        </p:nvSpPr>
        <p:spPr>
          <a:xfrm>
            <a:off x="3627461" y="3309517"/>
            <a:ext cx="1478071" cy="830997"/>
          </a:xfrm>
          <a:prstGeom prst="rect">
            <a:avLst/>
          </a:prstGeom>
          <a:noFill/>
        </p:spPr>
        <p:txBody>
          <a:bodyPr wrap="square" rtlCol="0">
            <a:spAutoFit/>
          </a:bodyPr>
          <a:lstStyle/>
          <a:p>
            <a:r>
              <a:rPr lang="zh-CN" altLang="en-US" sz="1600" dirty="0"/>
              <a:t>第</a:t>
            </a:r>
            <a:r>
              <a:rPr lang="en-US" altLang="zh-CN" sz="1600" dirty="0"/>
              <a:t>j</a:t>
            </a:r>
            <a:r>
              <a:rPr lang="zh-CN" altLang="en-US" sz="1600" dirty="0"/>
              <a:t>方案工程成本中的固定费用</a:t>
            </a:r>
          </a:p>
        </p:txBody>
      </p:sp>
      <p:cxnSp>
        <p:nvCxnSpPr>
          <p:cNvPr id="17" name="直接箭头连接符 16"/>
          <p:cNvCxnSpPr/>
          <p:nvPr/>
        </p:nvCxnSpPr>
        <p:spPr>
          <a:xfrm flipV="1">
            <a:off x="4559474" y="1704793"/>
            <a:ext cx="427060" cy="608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endCxn id="16" idx="0"/>
          </p:cNvCxnSpPr>
          <p:nvPr/>
        </p:nvCxnSpPr>
        <p:spPr>
          <a:xfrm>
            <a:off x="4102274" y="2868722"/>
            <a:ext cx="264223" cy="440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5883995" y="2609362"/>
            <a:ext cx="1478071" cy="338554"/>
          </a:xfrm>
          <a:prstGeom prst="rect">
            <a:avLst/>
          </a:prstGeom>
          <a:noFill/>
        </p:spPr>
        <p:txBody>
          <a:bodyPr wrap="square" rtlCol="0">
            <a:spAutoFit/>
          </a:bodyPr>
          <a:lstStyle/>
          <a:p>
            <a:r>
              <a:rPr lang="zh-CN" altLang="en-US" sz="1600" dirty="0"/>
              <a:t>预期工期</a:t>
            </a:r>
          </a:p>
        </p:txBody>
      </p:sp>
      <p:cxnSp>
        <p:nvCxnSpPr>
          <p:cNvPr id="22" name="直接箭头连接符 21"/>
          <p:cNvCxnSpPr/>
          <p:nvPr/>
        </p:nvCxnSpPr>
        <p:spPr>
          <a:xfrm>
            <a:off x="4841310" y="2868722"/>
            <a:ext cx="995819" cy="220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69880028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945399" y="797572"/>
            <a:ext cx="6797037" cy="3812241"/>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1785107" y="2210888"/>
            <a:ext cx="5170372" cy="1077218"/>
          </a:xfrm>
          <a:prstGeom prst="rect">
            <a:avLst/>
          </a:prstGeom>
        </p:spPr>
        <p:txBody>
          <a:bodyPr wrap="square">
            <a:spAutoFit/>
          </a:bodyPr>
          <a:lstStyle/>
          <a:p>
            <a:pPr algn="dist"/>
            <a:r>
              <a:rPr lang="en-US" altLang="zh-CN" sz="3200" b="1" dirty="0">
                <a:solidFill>
                  <a:srgbClr val="FFFF00"/>
                </a:solidFill>
              </a:rPr>
              <a:t>08 </a:t>
            </a:r>
            <a:r>
              <a:rPr lang="zh-CN" altLang="en-US" sz="3200" b="1" dirty="0">
                <a:solidFill>
                  <a:srgbClr val="FFFF00"/>
                </a:solidFill>
              </a:rPr>
              <a:t>新技术、新工艺和新材料应用方案的技术经济分析</a:t>
            </a:r>
          </a:p>
        </p:txBody>
      </p:sp>
    </p:spTree>
    <p:custDataLst>
      <p:tags r:id="rId1"/>
    </p:custDataLst>
    <p:extLst>
      <p:ext uri="{BB962C8B-B14F-4D97-AF65-F5344CB8AC3E}">
        <p14:creationId xmlns:p14="http://schemas.microsoft.com/office/powerpoint/2010/main" val="3449432845"/>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mc:AlternateContent xmlns:mc="http://schemas.openxmlformats.org/markup-compatibility/2006" xmlns:a14="http://schemas.microsoft.com/office/drawing/2010/main">
        <mc:Choice Requires="a14">
          <p:sp>
            <p:nvSpPr>
              <p:cNvPr id="10" name="矩形 9"/>
              <p:cNvSpPr/>
              <p:nvPr/>
            </p:nvSpPr>
            <p:spPr>
              <a:xfrm>
                <a:off x="503532" y="32856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cs typeface="+mn-ea"/>
                              <a:sym typeface="+mn-lt"/>
                            </a:rPr>
                          </m:ctrlPr>
                        </m:sSubPr>
                        <m:e>
                          <m:r>
                            <a:rPr lang="en-US" altLang="zh-CN" b="0" i="1" smtClean="0">
                              <a:latin typeface="Cambria Math" panose="02040503050406030204" pitchFamily="18" charset="0"/>
                              <a:cs typeface="+mn-ea"/>
                              <a:sym typeface="+mn-lt"/>
                            </a:rPr>
                            <m:t>𝐹</m:t>
                          </m:r>
                        </m:e>
                        <m:sub>
                          <m:r>
                            <a:rPr lang="en-US" altLang="zh-CN" b="0" i="1" smtClean="0">
                              <a:latin typeface="Cambria Math" panose="02040503050406030204" pitchFamily="18" charset="0"/>
                              <a:cs typeface="+mn-ea"/>
                              <a:sym typeface="+mn-lt"/>
                            </a:rPr>
                            <m:t>𝑗</m:t>
                          </m:r>
                        </m:sub>
                      </m:sSub>
                      <m:r>
                        <a:rPr lang="en-US" altLang="zh-CN" i="1" smtClean="0">
                          <a:latin typeface="Cambria Math" panose="02040503050406030204" pitchFamily="18" charset="0"/>
                          <a:cs typeface="+mn-ea"/>
                          <a:sym typeface="+mn-lt"/>
                        </a:rPr>
                        <m:t>=</m:t>
                      </m:r>
                      <m:sSub>
                        <m:sSubPr>
                          <m:ctrlPr>
                            <a:rPr lang="en-US" altLang="zh-CN" i="1" smtClean="0">
                              <a:latin typeface="Cambria Math" panose="02040503050406030204" pitchFamily="18" charset="0"/>
                              <a:cs typeface="+mn-ea"/>
                              <a:sym typeface="+mn-lt"/>
                            </a:rPr>
                          </m:ctrlPr>
                        </m:sSubPr>
                        <m:e>
                          <m:r>
                            <a:rPr lang="en-US" altLang="zh-CN" b="0" i="1" smtClean="0">
                              <a:latin typeface="Cambria Math" panose="02040503050406030204" pitchFamily="18" charset="0"/>
                              <a:cs typeface="+mn-ea"/>
                              <a:sym typeface="+mn-lt"/>
                            </a:rPr>
                            <m:t>𝑓</m:t>
                          </m:r>
                        </m:e>
                        <m:sub>
                          <m:r>
                            <a:rPr lang="en-US" altLang="zh-CN" b="0" i="1" smtClean="0">
                              <a:latin typeface="Cambria Math" panose="02040503050406030204" pitchFamily="18" charset="0"/>
                              <a:cs typeface="+mn-ea"/>
                              <a:sym typeface="+mn-lt"/>
                            </a:rPr>
                            <m:t>𝑗</m:t>
                          </m:r>
                        </m:sub>
                      </m:sSub>
                      <m:r>
                        <a:rPr lang="en-US" altLang="zh-CN" b="0" i="1" smtClean="0">
                          <a:latin typeface="Cambria Math" panose="02040503050406030204" pitchFamily="18" charset="0"/>
                          <a:cs typeface="+mn-ea"/>
                          <a:sym typeface="+mn-lt"/>
                        </a:rPr>
                        <m:t>(1−</m:t>
                      </m:r>
                      <m:f>
                        <m:fPr>
                          <m:ctrlPr>
                            <a:rPr lang="en-US" altLang="zh-CN" b="0" i="1" smtClean="0">
                              <a:latin typeface="Cambria Math" panose="02040503050406030204" pitchFamily="18" charset="0"/>
                              <a:cs typeface="+mn-ea"/>
                              <a:sym typeface="+mn-lt"/>
                            </a:rPr>
                          </m:ctrlPr>
                        </m:fPr>
                        <m:num>
                          <m:sSub>
                            <m:sSubPr>
                              <m:ctrlPr>
                                <a:rPr lang="en-US" altLang="zh-CN" b="0" i="1" smtClean="0">
                                  <a:latin typeface="Cambria Math" panose="02040503050406030204" pitchFamily="18" charset="0"/>
                                  <a:cs typeface="+mn-ea"/>
                                  <a:sym typeface="+mn-lt"/>
                                </a:rPr>
                              </m:ctrlPr>
                            </m:sSubPr>
                            <m:e>
                              <m:r>
                                <a:rPr lang="en-US" altLang="zh-CN" b="0" i="1" smtClean="0">
                                  <a:latin typeface="Cambria Math" panose="02040503050406030204" pitchFamily="18" charset="0"/>
                                  <a:cs typeface="+mn-ea"/>
                                  <a:sym typeface="+mn-lt"/>
                                </a:rPr>
                                <m:t>𝑇</m:t>
                              </m:r>
                            </m:e>
                            <m:sub>
                              <m:r>
                                <a:rPr lang="en-US" altLang="zh-CN" b="0" i="1" smtClean="0">
                                  <a:latin typeface="Cambria Math" panose="02040503050406030204" pitchFamily="18" charset="0"/>
                                  <a:cs typeface="+mn-ea"/>
                                  <a:sym typeface="+mn-lt"/>
                                </a:rPr>
                                <m:t>𝑗</m:t>
                              </m:r>
                            </m:sub>
                          </m:sSub>
                        </m:num>
                        <m:den>
                          <m:sSub>
                            <m:sSubPr>
                              <m:ctrlPr>
                                <a:rPr lang="en-US" altLang="zh-CN" b="0" i="1" smtClean="0">
                                  <a:latin typeface="Cambria Math" panose="02040503050406030204" pitchFamily="18" charset="0"/>
                                  <a:cs typeface="+mn-ea"/>
                                  <a:sym typeface="+mn-lt"/>
                                </a:rPr>
                              </m:ctrlPr>
                            </m:sSubPr>
                            <m:e>
                              <m:r>
                                <a:rPr lang="en-US" altLang="zh-CN" b="0" i="1" smtClean="0">
                                  <a:latin typeface="Cambria Math" panose="02040503050406030204" pitchFamily="18" charset="0"/>
                                  <a:cs typeface="+mn-ea"/>
                                  <a:sym typeface="+mn-lt"/>
                                </a:rPr>
                                <m:t>𝑇</m:t>
                              </m:r>
                            </m:e>
                            <m:sub>
                              <m:r>
                                <a:rPr lang="en-US" altLang="zh-CN" b="0" i="1" smtClean="0">
                                  <a:latin typeface="Cambria Math" panose="02040503050406030204" pitchFamily="18" charset="0"/>
                                  <a:cs typeface="+mn-ea"/>
                                  <a:sym typeface="+mn-lt"/>
                                </a:rPr>
                                <m:t>0</m:t>
                              </m:r>
                            </m:sub>
                          </m:sSub>
                        </m:den>
                      </m:f>
                      <m:r>
                        <a:rPr lang="en-US" altLang="zh-CN" b="0" i="1" smtClean="0">
                          <a:latin typeface="Cambria Math" panose="02040503050406030204" pitchFamily="18" charset="0"/>
                          <a:cs typeface="+mn-ea"/>
                          <a:sym typeface="+mn-lt"/>
                        </a:rPr>
                        <m:t>)</m:t>
                      </m:r>
                    </m:oMath>
                  </m:oMathPara>
                </a14:m>
                <a:endParaRPr lang="zh-CN" altLang="en-US" dirty="0">
                  <a:cs typeface="+mn-ea"/>
                  <a:sym typeface="+mn-lt"/>
                </a:endParaRPr>
              </a:p>
            </p:txBody>
          </p:sp>
        </mc:Choice>
        <mc:Fallback xmlns="">
          <p:sp>
            <p:nvSpPr>
              <p:cNvPr id="10" name="矩形 9"/>
              <p:cNvSpPr>
                <a:spLocks noRot="1" noChangeAspect="1" noMove="1" noResize="1" noEditPoints="1" noAdjustHandles="1" noChangeArrowheads="1" noChangeShapeType="1" noTextEdit="1"/>
              </p:cNvSpPr>
              <p:nvPr/>
            </p:nvSpPr>
            <p:spPr>
              <a:xfrm>
                <a:off x="503532" y="328566"/>
                <a:ext cx="7571844" cy="4486366"/>
              </a:xfrm>
              <a:prstGeom prst="rect">
                <a:avLst/>
              </a:prstGeom>
              <a:blipFill rotWithShape="0">
                <a:blip r:embed="rId6"/>
                <a:stretch>
                  <a:fillRect/>
                </a:stretch>
              </a:blipFill>
              <a:ln>
                <a:noFill/>
              </a:ln>
            </p:spPr>
            <p:txBody>
              <a:bodyPr/>
              <a:lstStyle/>
              <a:p>
                <a:r>
                  <a:rPr lang="zh-CN" altLang="en-US">
                    <a:noFill/>
                  </a:rPr>
                  <a:t> </a:t>
                </a:r>
              </a:p>
            </p:txBody>
          </p:sp>
        </mc:Fallback>
      </mc:AlternateContent>
      <p:sp>
        <p:nvSpPr>
          <p:cNvPr id="2" name="矩形 1"/>
          <p:cNvSpPr/>
          <p:nvPr/>
        </p:nvSpPr>
        <p:spPr>
          <a:xfrm>
            <a:off x="763326" y="479382"/>
            <a:ext cx="3075901" cy="584775"/>
          </a:xfrm>
          <a:prstGeom prst="rect">
            <a:avLst/>
          </a:prstGeom>
        </p:spPr>
        <p:txBody>
          <a:bodyPr wrap="square">
            <a:spAutoFit/>
          </a:bodyPr>
          <a:lstStyle/>
          <a:p>
            <a:pPr algn="dist"/>
            <a:r>
              <a:rPr lang="zh-CN" altLang="en-US" sz="3200" b="1" dirty="0">
                <a:solidFill>
                  <a:srgbClr val="FFFF00"/>
                </a:solidFill>
              </a:rPr>
              <a:t>其他分析指标</a:t>
            </a:r>
          </a:p>
        </p:txBody>
      </p:sp>
      <p:sp>
        <p:nvSpPr>
          <p:cNvPr id="3" name="矩形 2"/>
          <p:cNvSpPr/>
          <p:nvPr/>
        </p:nvSpPr>
        <p:spPr>
          <a:xfrm>
            <a:off x="334431" y="1136979"/>
            <a:ext cx="7387865" cy="923330"/>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3. </a:t>
            </a:r>
            <a:r>
              <a:rPr lang="zh-CN" altLang="en-US" dirty="0">
                <a:solidFill>
                  <a:schemeClr val="bg1"/>
                </a:solidFill>
                <a:latin typeface="微软雅黑" panose="020B0503020204020204" pitchFamily="34" charset="-122"/>
                <a:ea typeface="微软雅黑" panose="020B0503020204020204" pitchFamily="34" charset="-122"/>
              </a:rPr>
              <a:t>缩短工期的生产资金节约额</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cxnSp>
        <p:nvCxnSpPr>
          <p:cNvPr id="5" name="直接箭头连接符 4"/>
          <p:cNvCxnSpPr/>
          <p:nvPr/>
        </p:nvCxnSpPr>
        <p:spPr>
          <a:xfrm flipH="1">
            <a:off x="2887249" y="2805830"/>
            <a:ext cx="651354" cy="776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897693" y="3663863"/>
            <a:ext cx="1478071" cy="830997"/>
          </a:xfrm>
          <a:prstGeom prst="rect">
            <a:avLst/>
          </a:prstGeom>
          <a:noFill/>
        </p:spPr>
        <p:txBody>
          <a:bodyPr wrap="square" rtlCol="0">
            <a:spAutoFit/>
          </a:bodyPr>
          <a:lstStyle/>
          <a:p>
            <a:r>
              <a:rPr lang="zh-CN" altLang="en-US" sz="1600" dirty="0"/>
              <a:t>第</a:t>
            </a:r>
            <a:r>
              <a:rPr lang="en-US" altLang="zh-CN" sz="1600" dirty="0"/>
              <a:t>j</a:t>
            </a:r>
            <a:r>
              <a:rPr lang="zh-CN" altLang="en-US" sz="1600" dirty="0"/>
              <a:t>方案缩短工期节约的生产资金</a:t>
            </a:r>
          </a:p>
        </p:txBody>
      </p:sp>
      <p:sp>
        <p:nvSpPr>
          <p:cNvPr id="15" name="文本框 14"/>
          <p:cNvSpPr txBox="1"/>
          <p:nvPr/>
        </p:nvSpPr>
        <p:spPr>
          <a:xfrm>
            <a:off x="4612341" y="1347431"/>
            <a:ext cx="1478071" cy="338554"/>
          </a:xfrm>
          <a:prstGeom prst="rect">
            <a:avLst/>
          </a:prstGeom>
          <a:noFill/>
        </p:spPr>
        <p:txBody>
          <a:bodyPr wrap="square" rtlCol="0">
            <a:spAutoFit/>
          </a:bodyPr>
          <a:lstStyle/>
          <a:p>
            <a:r>
              <a:rPr lang="zh-CN" altLang="en-US" sz="1600" dirty="0"/>
              <a:t>第</a:t>
            </a:r>
            <a:r>
              <a:rPr lang="en-US" altLang="zh-CN" sz="1600" dirty="0"/>
              <a:t>j</a:t>
            </a:r>
            <a:r>
              <a:rPr lang="zh-CN" altLang="en-US" sz="1600" dirty="0"/>
              <a:t>方案的工期</a:t>
            </a:r>
          </a:p>
        </p:txBody>
      </p:sp>
      <p:sp>
        <p:nvSpPr>
          <p:cNvPr id="16" name="文本框 15"/>
          <p:cNvSpPr txBox="1"/>
          <p:nvPr/>
        </p:nvSpPr>
        <p:spPr>
          <a:xfrm>
            <a:off x="3627461" y="3309517"/>
            <a:ext cx="1478071" cy="584775"/>
          </a:xfrm>
          <a:prstGeom prst="rect">
            <a:avLst/>
          </a:prstGeom>
          <a:noFill/>
        </p:spPr>
        <p:txBody>
          <a:bodyPr wrap="square" rtlCol="0">
            <a:spAutoFit/>
          </a:bodyPr>
          <a:lstStyle/>
          <a:p>
            <a:r>
              <a:rPr lang="zh-CN" altLang="en-US" sz="1600" dirty="0"/>
              <a:t>第</a:t>
            </a:r>
            <a:r>
              <a:rPr lang="en-US" altLang="zh-CN" sz="1600" dirty="0"/>
              <a:t>j</a:t>
            </a:r>
            <a:r>
              <a:rPr lang="zh-CN" altLang="en-US" sz="1600" dirty="0"/>
              <a:t>方案平均资金占用额</a:t>
            </a:r>
          </a:p>
        </p:txBody>
      </p:sp>
      <p:cxnSp>
        <p:nvCxnSpPr>
          <p:cNvPr id="17" name="直接箭头连接符 16"/>
          <p:cNvCxnSpPr/>
          <p:nvPr/>
        </p:nvCxnSpPr>
        <p:spPr>
          <a:xfrm flipV="1">
            <a:off x="4559474" y="1704793"/>
            <a:ext cx="427060" cy="608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endCxn id="16" idx="0"/>
          </p:cNvCxnSpPr>
          <p:nvPr/>
        </p:nvCxnSpPr>
        <p:spPr>
          <a:xfrm>
            <a:off x="4102274" y="2868722"/>
            <a:ext cx="264223" cy="440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5883995" y="2609362"/>
            <a:ext cx="1478071" cy="338554"/>
          </a:xfrm>
          <a:prstGeom prst="rect">
            <a:avLst/>
          </a:prstGeom>
          <a:noFill/>
        </p:spPr>
        <p:txBody>
          <a:bodyPr wrap="square" rtlCol="0">
            <a:spAutoFit/>
          </a:bodyPr>
          <a:lstStyle/>
          <a:p>
            <a:r>
              <a:rPr lang="zh-CN" altLang="en-US" sz="1600" dirty="0"/>
              <a:t>预期工期</a:t>
            </a:r>
          </a:p>
        </p:txBody>
      </p:sp>
      <p:cxnSp>
        <p:nvCxnSpPr>
          <p:cNvPr id="22" name="直接箭头连接符 21"/>
          <p:cNvCxnSpPr/>
          <p:nvPr/>
        </p:nvCxnSpPr>
        <p:spPr>
          <a:xfrm>
            <a:off x="4841310" y="2868722"/>
            <a:ext cx="995819" cy="220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632868281"/>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mc:AlternateContent xmlns:mc="http://schemas.openxmlformats.org/markup-compatibility/2006" xmlns:a14="http://schemas.microsoft.com/office/drawing/2010/main">
        <mc:Choice Requires="a14">
          <p:sp>
            <p:nvSpPr>
              <p:cNvPr id="10" name="矩形 9"/>
              <p:cNvSpPr/>
              <p:nvPr/>
            </p:nvSpPr>
            <p:spPr>
              <a:xfrm>
                <a:off x="503532" y="32856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cs typeface="+mn-ea"/>
                              <a:sym typeface="+mn-lt"/>
                            </a:rPr>
                          </m:ctrlPr>
                        </m:sSubPr>
                        <m:e>
                          <m:r>
                            <a:rPr lang="en-US" altLang="zh-CN" b="0" i="1" smtClean="0">
                              <a:latin typeface="Cambria Math" panose="02040503050406030204" pitchFamily="18" charset="0"/>
                              <a:cs typeface="+mn-ea"/>
                              <a:sym typeface="+mn-lt"/>
                            </a:rPr>
                            <m:t>𝑆</m:t>
                          </m:r>
                        </m:e>
                        <m:sub>
                          <m:r>
                            <a:rPr lang="en-US" altLang="zh-CN" b="0" i="1" smtClean="0">
                              <a:latin typeface="Cambria Math" panose="02040503050406030204" pitchFamily="18" charset="0"/>
                              <a:cs typeface="+mn-ea"/>
                              <a:sym typeface="+mn-lt"/>
                            </a:rPr>
                            <m:t>𝑗</m:t>
                          </m:r>
                        </m:sub>
                      </m:sSub>
                      <m:r>
                        <a:rPr lang="en-US" altLang="zh-CN" i="1" smtClean="0">
                          <a:latin typeface="Cambria Math" panose="02040503050406030204" pitchFamily="18" charset="0"/>
                          <a:cs typeface="+mn-ea"/>
                          <a:sym typeface="+mn-lt"/>
                        </a:rPr>
                        <m:t>=</m:t>
                      </m:r>
                      <m:sSub>
                        <m:sSubPr>
                          <m:ctrlPr>
                            <a:rPr lang="en-US" altLang="zh-CN" i="1" smtClean="0">
                              <a:latin typeface="Cambria Math" panose="02040503050406030204" pitchFamily="18" charset="0"/>
                              <a:cs typeface="+mn-ea"/>
                              <a:sym typeface="+mn-lt"/>
                            </a:rPr>
                          </m:ctrlPr>
                        </m:sSubPr>
                        <m:e>
                          <m:r>
                            <a:rPr lang="en-US" altLang="zh-CN" b="0" i="1" smtClean="0">
                              <a:latin typeface="Cambria Math" panose="02040503050406030204" pitchFamily="18" charset="0"/>
                              <a:cs typeface="+mn-ea"/>
                              <a:sym typeface="+mn-lt"/>
                            </a:rPr>
                            <m:t>𝐵</m:t>
                          </m:r>
                        </m:e>
                        <m:sub>
                          <m:r>
                            <a:rPr lang="en-US" altLang="zh-CN" b="0" i="1" smtClean="0">
                              <a:latin typeface="Cambria Math" panose="02040503050406030204" pitchFamily="18" charset="0"/>
                              <a:cs typeface="+mn-ea"/>
                              <a:sym typeface="+mn-lt"/>
                            </a:rPr>
                            <m:t>𝑗</m:t>
                          </m:r>
                        </m:sub>
                      </m:sSub>
                      <m:r>
                        <a:rPr lang="en-US" altLang="zh-CN" b="0" i="1" smtClean="0">
                          <a:latin typeface="Cambria Math" panose="02040503050406030204" pitchFamily="18" charset="0"/>
                          <a:cs typeface="+mn-ea"/>
                          <a:sym typeface="+mn-lt"/>
                        </a:rPr>
                        <m:t>(</m:t>
                      </m:r>
                      <m:sSub>
                        <m:sSubPr>
                          <m:ctrlPr>
                            <a:rPr lang="en-US" altLang="zh-CN" b="0" i="1" smtClean="0">
                              <a:latin typeface="Cambria Math" panose="02040503050406030204" pitchFamily="18" charset="0"/>
                              <a:cs typeface="+mn-ea"/>
                              <a:sym typeface="+mn-lt"/>
                            </a:rPr>
                          </m:ctrlPr>
                        </m:sSubPr>
                        <m:e>
                          <m:r>
                            <a:rPr lang="en-US" altLang="zh-CN" b="0" i="1" smtClean="0">
                              <a:latin typeface="Cambria Math" panose="02040503050406030204" pitchFamily="18" charset="0"/>
                              <a:cs typeface="+mn-ea"/>
                              <a:sym typeface="+mn-lt"/>
                            </a:rPr>
                            <m:t>𝑇</m:t>
                          </m:r>
                        </m:e>
                        <m:sub>
                          <m:r>
                            <a:rPr lang="en-US" altLang="zh-CN" b="0" i="1" smtClean="0">
                              <a:latin typeface="Cambria Math" panose="02040503050406030204" pitchFamily="18" charset="0"/>
                              <a:cs typeface="+mn-ea"/>
                              <a:sym typeface="+mn-lt"/>
                            </a:rPr>
                            <m:t>0</m:t>
                          </m:r>
                        </m:sub>
                      </m:sSub>
                      <m:r>
                        <a:rPr lang="en-US" altLang="zh-CN" b="0" i="1" smtClean="0">
                          <a:latin typeface="Cambria Math" panose="02040503050406030204" pitchFamily="18" charset="0"/>
                          <a:cs typeface="+mn-ea"/>
                          <a:sym typeface="+mn-lt"/>
                        </a:rPr>
                        <m:t>−</m:t>
                      </m:r>
                      <m:sSub>
                        <m:sSubPr>
                          <m:ctrlPr>
                            <a:rPr lang="en-US" altLang="zh-CN" b="0" i="1" smtClean="0">
                              <a:latin typeface="Cambria Math" panose="02040503050406030204" pitchFamily="18" charset="0"/>
                              <a:cs typeface="+mn-ea"/>
                              <a:sym typeface="+mn-lt"/>
                            </a:rPr>
                          </m:ctrlPr>
                        </m:sSubPr>
                        <m:e>
                          <m:r>
                            <a:rPr lang="en-US" altLang="zh-CN" b="0" i="1" smtClean="0">
                              <a:latin typeface="Cambria Math" panose="02040503050406030204" pitchFamily="18" charset="0"/>
                              <a:cs typeface="+mn-ea"/>
                              <a:sym typeface="+mn-lt"/>
                            </a:rPr>
                            <m:t>𝑇</m:t>
                          </m:r>
                        </m:e>
                        <m:sub>
                          <m:r>
                            <a:rPr lang="en-US" altLang="zh-CN" b="0" i="1" smtClean="0">
                              <a:latin typeface="Cambria Math" panose="02040503050406030204" pitchFamily="18" charset="0"/>
                              <a:cs typeface="+mn-ea"/>
                              <a:sym typeface="+mn-lt"/>
                            </a:rPr>
                            <m:t>𝑗</m:t>
                          </m:r>
                        </m:sub>
                      </m:sSub>
                      <m:r>
                        <a:rPr lang="en-US" altLang="zh-CN" b="0" i="1" smtClean="0">
                          <a:latin typeface="Cambria Math" panose="02040503050406030204" pitchFamily="18" charset="0"/>
                          <a:cs typeface="+mn-ea"/>
                          <a:sym typeface="+mn-lt"/>
                        </a:rPr>
                        <m:t>)</m:t>
                      </m:r>
                    </m:oMath>
                  </m:oMathPara>
                </a14:m>
                <a:endParaRPr lang="zh-CN" altLang="en-US" dirty="0">
                  <a:cs typeface="+mn-ea"/>
                  <a:sym typeface="+mn-lt"/>
                </a:endParaRPr>
              </a:p>
            </p:txBody>
          </p:sp>
        </mc:Choice>
        <mc:Fallback xmlns="">
          <p:sp>
            <p:nvSpPr>
              <p:cNvPr id="10" name="矩形 9"/>
              <p:cNvSpPr>
                <a:spLocks noRot="1" noChangeAspect="1" noMove="1" noResize="1" noEditPoints="1" noAdjustHandles="1" noChangeArrowheads="1" noChangeShapeType="1" noTextEdit="1"/>
              </p:cNvSpPr>
              <p:nvPr/>
            </p:nvSpPr>
            <p:spPr>
              <a:xfrm>
                <a:off x="503532" y="328566"/>
                <a:ext cx="7571844" cy="4486366"/>
              </a:xfrm>
              <a:prstGeom prst="rect">
                <a:avLst/>
              </a:prstGeom>
              <a:blipFill rotWithShape="0">
                <a:blip r:embed="rId6"/>
                <a:stretch>
                  <a:fillRect/>
                </a:stretch>
              </a:blipFill>
              <a:ln>
                <a:noFill/>
              </a:ln>
            </p:spPr>
            <p:txBody>
              <a:bodyPr/>
              <a:lstStyle/>
              <a:p>
                <a:r>
                  <a:rPr lang="zh-CN" altLang="en-US">
                    <a:noFill/>
                  </a:rPr>
                  <a:t> </a:t>
                </a:r>
              </a:p>
            </p:txBody>
          </p:sp>
        </mc:Fallback>
      </mc:AlternateContent>
      <p:sp>
        <p:nvSpPr>
          <p:cNvPr id="2" name="矩形 1"/>
          <p:cNvSpPr/>
          <p:nvPr/>
        </p:nvSpPr>
        <p:spPr>
          <a:xfrm>
            <a:off x="763326" y="479382"/>
            <a:ext cx="3075901" cy="584775"/>
          </a:xfrm>
          <a:prstGeom prst="rect">
            <a:avLst/>
          </a:prstGeom>
        </p:spPr>
        <p:txBody>
          <a:bodyPr wrap="square">
            <a:spAutoFit/>
          </a:bodyPr>
          <a:lstStyle/>
          <a:p>
            <a:pPr algn="dist"/>
            <a:r>
              <a:rPr lang="zh-CN" altLang="en-US" sz="3200" b="1" dirty="0">
                <a:solidFill>
                  <a:srgbClr val="FFFF00"/>
                </a:solidFill>
              </a:rPr>
              <a:t>其他分析指标</a:t>
            </a:r>
          </a:p>
        </p:txBody>
      </p:sp>
      <p:sp>
        <p:nvSpPr>
          <p:cNvPr id="3" name="矩形 2"/>
          <p:cNvSpPr/>
          <p:nvPr/>
        </p:nvSpPr>
        <p:spPr>
          <a:xfrm>
            <a:off x="334431" y="1136979"/>
            <a:ext cx="7387865" cy="507831"/>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4. </a:t>
            </a:r>
            <a:r>
              <a:rPr lang="zh-CN" altLang="en-US" dirty="0">
                <a:solidFill>
                  <a:schemeClr val="bg1"/>
                </a:solidFill>
                <a:latin typeface="微软雅黑" panose="020B0503020204020204" pitchFamily="34" charset="-122"/>
                <a:ea typeface="微软雅黑" panose="020B0503020204020204" pitchFamily="34" charset="-122"/>
              </a:rPr>
              <a:t>缩短工期提前投产的经济效益</a:t>
            </a:r>
          </a:p>
        </p:txBody>
      </p:sp>
      <p:cxnSp>
        <p:nvCxnSpPr>
          <p:cNvPr id="5" name="直接箭头连接符 4"/>
          <p:cNvCxnSpPr/>
          <p:nvPr/>
        </p:nvCxnSpPr>
        <p:spPr>
          <a:xfrm flipH="1">
            <a:off x="2887249" y="2805830"/>
            <a:ext cx="651354" cy="776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897693" y="3663863"/>
            <a:ext cx="1478071" cy="830997"/>
          </a:xfrm>
          <a:prstGeom prst="rect">
            <a:avLst/>
          </a:prstGeom>
          <a:noFill/>
        </p:spPr>
        <p:txBody>
          <a:bodyPr wrap="square" rtlCol="0">
            <a:spAutoFit/>
          </a:bodyPr>
          <a:lstStyle/>
          <a:p>
            <a:r>
              <a:rPr lang="zh-CN" altLang="en-US" sz="1600" dirty="0"/>
              <a:t>因工程提前投产带来的经济效益</a:t>
            </a:r>
          </a:p>
        </p:txBody>
      </p:sp>
      <p:sp>
        <p:nvSpPr>
          <p:cNvPr id="15" name="文本框 14"/>
          <p:cNvSpPr txBox="1"/>
          <p:nvPr/>
        </p:nvSpPr>
        <p:spPr>
          <a:xfrm>
            <a:off x="4612341" y="1347431"/>
            <a:ext cx="1478071" cy="338554"/>
          </a:xfrm>
          <a:prstGeom prst="rect">
            <a:avLst/>
          </a:prstGeom>
          <a:noFill/>
        </p:spPr>
        <p:txBody>
          <a:bodyPr wrap="square" rtlCol="0">
            <a:spAutoFit/>
          </a:bodyPr>
          <a:lstStyle/>
          <a:p>
            <a:r>
              <a:rPr lang="zh-CN" altLang="en-US" sz="1600" dirty="0"/>
              <a:t>第</a:t>
            </a:r>
            <a:r>
              <a:rPr lang="en-US" altLang="zh-CN" sz="1600" dirty="0"/>
              <a:t>j</a:t>
            </a:r>
            <a:r>
              <a:rPr lang="zh-CN" altLang="en-US" sz="1600" dirty="0"/>
              <a:t>方案的工期</a:t>
            </a:r>
          </a:p>
        </p:txBody>
      </p:sp>
      <p:sp>
        <p:nvSpPr>
          <p:cNvPr id="16" name="文本框 15"/>
          <p:cNvSpPr txBox="1"/>
          <p:nvPr/>
        </p:nvSpPr>
        <p:spPr>
          <a:xfrm>
            <a:off x="3627461" y="3309517"/>
            <a:ext cx="1478071" cy="584775"/>
          </a:xfrm>
          <a:prstGeom prst="rect">
            <a:avLst/>
          </a:prstGeom>
          <a:noFill/>
        </p:spPr>
        <p:txBody>
          <a:bodyPr wrap="square" rtlCol="0">
            <a:spAutoFit/>
          </a:bodyPr>
          <a:lstStyle/>
          <a:p>
            <a:r>
              <a:rPr lang="zh-CN" altLang="en-US" sz="1600" dirty="0"/>
              <a:t>投产</a:t>
            </a:r>
            <a:r>
              <a:rPr lang="en-US" altLang="zh-CN" sz="1600" dirty="0"/>
              <a:t>1</a:t>
            </a:r>
            <a:r>
              <a:rPr lang="zh-CN" altLang="en-US" sz="1600" dirty="0"/>
              <a:t>日可获得的利润</a:t>
            </a:r>
          </a:p>
        </p:txBody>
      </p:sp>
      <p:cxnSp>
        <p:nvCxnSpPr>
          <p:cNvPr id="17" name="直接箭头连接符 16"/>
          <p:cNvCxnSpPr/>
          <p:nvPr/>
        </p:nvCxnSpPr>
        <p:spPr>
          <a:xfrm flipV="1">
            <a:off x="4559474" y="1704793"/>
            <a:ext cx="427060" cy="608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endCxn id="16" idx="0"/>
          </p:cNvCxnSpPr>
          <p:nvPr/>
        </p:nvCxnSpPr>
        <p:spPr>
          <a:xfrm>
            <a:off x="4102274" y="2868722"/>
            <a:ext cx="264223" cy="440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5883995" y="2609362"/>
            <a:ext cx="1478071" cy="338554"/>
          </a:xfrm>
          <a:prstGeom prst="rect">
            <a:avLst/>
          </a:prstGeom>
          <a:noFill/>
        </p:spPr>
        <p:txBody>
          <a:bodyPr wrap="square" rtlCol="0">
            <a:spAutoFit/>
          </a:bodyPr>
          <a:lstStyle/>
          <a:p>
            <a:r>
              <a:rPr lang="zh-CN" altLang="en-US" sz="1600" dirty="0"/>
              <a:t>预期工期</a:t>
            </a:r>
          </a:p>
        </p:txBody>
      </p:sp>
      <p:cxnSp>
        <p:nvCxnSpPr>
          <p:cNvPr id="22" name="直接箭头连接符 21"/>
          <p:cNvCxnSpPr/>
          <p:nvPr/>
        </p:nvCxnSpPr>
        <p:spPr>
          <a:xfrm>
            <a:off x="4841310" y="2868722"/>
            <a:ext cx="995819" cy="220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17068126"/>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914400" y="635000"/>
            <a:ext cx="7315200" cy="1607344"/>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反映结构工程中混凝土工艺方案技术特性的指标是</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3"/>
            </p:custDataLst>
          </p:nvPr>
        </p:nvSpPr>
        <p:spPr>
          <a:xfrm>
            <a:off x="1828800" y="2089547"/>
            <a:ext cx="6400800" cy="482203"/>
          </a:xfrm>
          <a:prstGeom prst="rect">
            <a:avLst/>
          </a:prstGeom>
          <a:noFill/>
        </p:spPr>
        <p:txBody>
          <a:bodyPr vert="horz" rtlCol="0" anchor="ctr" anchorCtr="0">
            <a:noAutofit/>
          </a:bodyPr>
          <a:lstStyle/>
          <a:p>
            <a:r>
              <a:rPr lang="zh-CN" altLang="zh-CN" sz="2800" dirty="0"/>
              <a:t>方案占地面积</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4"/>
            </p:custDataLst>
          </p:nvPr>
        </p:nvSpPr>
        <p:spPr>
          <a:xfrm>
            <a:off x="1828800" y="2732484"/>
            <a:ext cx="6400800" cy="482203"/>
          </a:xfrm>
          <a:prstGeom prst="rect">
            <a:avLst/>
          </a:prstGeom>
          <a:noFill/>
        </p:spPr>
        <p:txBody>
          <a:bodyPr vert="horz" rtlCol="0" anchor="ctr" anchorCtr="0">
            <a:noAutofit/>
          </a:bodyPr>
          <a:lstStyle/>
          <a:p>
            <a:r>
              <a:rPr lang="zh-CN" altLang="zh-CN" sz="2800" dirty="0"/>
              <a:t>现浇混凝土强度 </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p:cNvSpPr txBox="1"/>
          <p:nvPr>
            <p:custDataLst>
              <p:tags r:id="rId5"/>
            </p:custDataLst>
          </p:nvPr>
        </p:nvSpPr>
        <p:spPr>
          <a:xfrm>
            <a:off x="1828800" y="3375422"/>
            <a:ext cx="6400800" cy="482203"/>
          </a:xfrm>
          <a:prstGeom prst="rect">
            <a:avLst/>
          </a:prstGeom>
          <a:noFill/>
        </p:spPr>
        <p:txBody>
          <a:bodyPr vert="horz" rtlCol="0" anchor="ctr" anchorCtr="0">
            <a:noAutofit/>
          </a:bodyPr>
          <a:lstStyle/>
          <a:p>
            <a:r>
              <a:rPr lang="zh-CN" altLang="zh-CN" sz="2800" dirty="0"/>
              <a:t>构配件是否能保证供应</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p:cNvSpPr txBox="1"/>
          <p:nvPr>
            <p:custDataLst>
              <p:tags r:id="rId6"/>
            </p:custDataLst>
          </p:nvPr>
        </p:nvSpPr>
        <p:spPr>
          <a:xfrm>
            <a:off x="1828800" y="4018359"/>
            <a:ext cx="6400800" cy="482203"/>
          </a:xfrm>
          <a:prstGeom prst="rect">
            <a:avLst/>
          </a:prstGeom>
          <a:noFill/>
        </p:spPr>
        <p:txBody>
          <a:bodyPr vert="horz" rtlCol="0" anchor="ctr" anchorCtr="0">
            <a:noAutofit/>
          </a:bodyPr>
          <a:lstStyle/>
          <a:p>
            <a:r>
              <a:rPr lang="zh-CN" altLang="zh-CN" sz="2800" dirty="0"/>
              <a:t>主要专用设备是否能保证供应</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7"/>
            </p:custDataLst>
          </p:nvPr>
        </p:nvSpPr>
        <p:spPr>
          <a:xfrm>
            <a:off x="1178719" y="2137767"/>
            <a:ext cx="385762"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8"/>
            </p:custDataLst>
          </p:nvPr>
        </p:nvSpPr>
        <p:spPr>
          <a:xfrm>
            <a:off x="1178719" y="2780705"/>
            <a:ext cx="385762" cy="385762"/>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9"/>
            </p:custDataLst>
          </p:nvPr>
        </p:nvSpPr>
        <p:spPr>
          <a:xfrm>
            <a:off x="1178719" y="3423642"/>
            <a:ext cx="385762"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10"/>
            </p:custDataLst>
          </p:nvPr>
        </p:nvSpPr>
        <p:spPr>
          <a:xfrm>
            <a:off x="1178719" y="4066580"/>
            <a:ext cx="385762" cy="385762"/>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a:xfrm>
            <a:off x="6686550" y="4661297"/>
            <a:ext cx="1157288" cy="30861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9" name="组合 18"/>
          <p:cNvGrpSpPr/>
          <p:nvPr>
            <p:custDataLst>
              <p:tags r:id="rId12"/>
            </p:custDataLst>
          </p:nvPr>
        </p:nvGrpSpPr>
        <p:grpSpPr>
          <a:xfrm>
            <a:off x="0" y="0"/>
            <a:ext cx="9144000" cy="635000"/>
            <a:chOff x="0" y="0"/>
            <a:chExt cx="9144000" cy="635000"/>
          </a:xfrm>
        </p:grpSpPr>
        <p:sp>
          <p:nvSpPr>
            <p:cNvPr id="15" name="TitleBackground"/>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ColorBlock"/>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8"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4" name="图片 3"/>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077240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14400" y="635000"/>
            <a:ext cx="7315200" cy="1607344"/>
          </a:xfrm>
          <a:prstGeom prst="rect">
            <a:avLst/>
          </a:prstGeom>
          <a:noFill/>
        </p:spPr>
        <p:txBody>
          <a:bodyPr vert="horz" wrap="square" rtlCol="0" anchor="ctr" anchorCtr="0">
            <a:noAutofit/>
          </a:bodyPr>
          <a:lstStyle/>
          <a:p>
            <a:r>
              <a:rPr lang="zh-CN" altLang="zh-CN" dirty="0"/>
              <a:t>某施工项目现有两个对比工艺方案，甲方案是过去曾经应用过的，乙方案是新方案，两方案均不需增加投资但应用甲方案需固定费用</a:t>
            </a:r>
            <a:r>
              <a:rPr lang="en-US" altLang="zh-CN" dirty="0"/>
              <a:t>60</a:t>
            </a:r>
            <a:r>
              <a:rPr lang="zh-CN" altLang="zh-CN" dirty="0"/>
              <a:t>万元，单位产量的可变费用</a:t>
            </a:r>
            <a:r>
              <a:rPr lang="en-US" altLang="zh-CN" dirty="0"/>
              <a:t>300</a:t>
            </a:r>
            <a:r>
              <a:rPr lang="zh-CN" altLang="zh-CN" dirty="0"/>
              <a:t>元</a:t>
            </a:r>
            <a:r>
              <a:rPr lang="en-US" altLang="zh-CN" dirty="0"/>
              <a:t>;</a:t>
            </a:r>
            <a:r>
              <a:rPr lang="zh-CN" altLang="zh-CN" dirty="0"/>
              <a:t>应用乙方案需固定费用</a:t>
            </a:r>
            <a:r>
              <a:rPr lang="en-US" altLang="zh-CN" dirty="0"/>
              <a:t>80</a:t>
            </a:r>
            <a:r>
              <a:rPr lang="zh-CN" altLang="zh-CN" dirty="0"/>
              <a:t>万元，单位产量的可变费用</a:t>
            </a:r>
            <a:r>
              <a:rPr lang="en-US" altLang="zh-CN" dirty="0"/>
              <a:t>250</a:t>
            </a:r>
            <a:r>
              <a:rPr lang="zh-CN" altLang="zh-CN" dirty="0"/>
              <a:t>元。设生产数量为</a:t>
            </a:r>
            <a:r>
              <a:rPr lang="en-US" altLang="zh-CN" dirty="0"/>
              <a:t>10000</a:t>
            </a:r>
            <a:r>
              <a:rPr lang="zh-CN" altLang="zh-CN" dirty="0"/>
              <a:t>个单位，现运</a:t>
            </a:r>
            <a:r>
              <a:rPr lang="zh-CN" altLang="en-US" dirty="0"/>
              <a:t>用</a:t>
            </a:r>
            <a:r>
              <a:rPr lang="zh-CN" altLang="zh-CN" dirty="0"/>
              <a:t>折算费用法选择方案，则</a:t>
            </a:r>
            <a:endParaRPr lang="zh-CN" altLang="en-US"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 name="文本框 3"/>
          <p:cNvSpPr txBox="1"/>
          <p:nvPr>
            <p:custDataLst>
              <p:tags r:id="rId3"/>
            </p:custDataLst>
          </p:nvPr>
        </p:nvSpPr>
        <p:spPr>
          <a:xfrm>
            <a:off x="1828800" y="2089547"/>
            <a:ext cx="6400800" cy="482203"/>
          </a:xfrm>
          <a:prstGeom prst="rect">
            <a:avLst/>
          </a:prstGeom>
          <a:noFill/>
        </p:spPr>
        <p:txBody>
          <a:bodyPr vert="horz" rtlCol="0" anchor="ctr" anchorCtr="0">
            <a:noAutofit/>
          </a:bodyPr>
          <a:lstStyle/>
          <a:p>
            <a:r>
              <a:rPr lang="zh-CN" altLang="zh-CN" dirty="0"/>
              <a:t>应该采用甲方案</a:t>
            </a:r>
            <a:endParaRPr lang="zh-CN" altLang="en-US"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1828800" y="2732484"/>
            <a:ext cx="6400800" cy="482203"/>
          </a:xfrm>
          <a:prstGeom prst="rect">
            <a:avLst/>
          </a:prstGeom>
          <a:noFill/>
        </p:spPr>
        <p:txBody>
          <a:bodyPr vert="horz" rtlCol="0" anchor="ctr" anchorCtr="0">
            <a:noAutofit/>
          </a:bodyPr>
          <a:lstStyle/>
          <a:p>
            <a:r>
              <a:rPr lang="zh-CN" altLang="zh-CN" dirty="0"/>
              <a:t>甲、乙方案经济效益相同</a:t>
            </a:r>
            <a:endParaRPr lang="zh-CN" altLang="en-US"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1828800" y="3375422"/>
            <a:ext cx="6400800" cy="482203"/>
          </a:xfrm>
          <a:prstGeom prst="rect">
            <a:avLst/>
          </a:prstGeom>
          <a:noFill/>
        </p:spPr>
        <p:txBody>
          <a:bodyPr vert="horz" rtlCol="0" anchor="ctr" anchorCtr="0">
            <a:noAutofit/>
          </a:bodyPr>
          <a:lstStyle/>
          <a:p>
            <a:r>
              <a:rPr lang="zh-CN" altLang="zh-CN" dirty="0"/>
              <a:t>应该采用乙方案</a:t>
            </a:r>
            <a:endParaRPr lang="zh-CN" altLang="en-US"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6"/>
            </p:custDataLst>
          </p:nvPr>
        </p:nvSpPr>
        <p:spPr>
          <a:xfrm>
            <a:off x="1828800" y="4018359"/>
            <a:ext cx="6400800" cy="482203"/>
          </a:xfrm>
          <a:prstGeom prst="rect">
            <a:avLst/>
          </a:prstGeom>
          <a:noFill/>
        </p:spPr>
        <p:txBody>
          <a:bodyPr vert="horz" rtlCol="0" anchor="ctr" anchorCtr="0">
            <a:noAutofit/>
          </a:bodyPr>
          <a:lstStyle/>
          <a:p>
            <a:r>
              <a:rPr lang="zh-CN" altLang="zh-CN" dirty="0"/>
              <a:t>不能判断应该采用哪个方案</a:t>
            </a:r>
            <a:endParaRPr lang="zh-CN" altLang="en-US"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椭圆 7"/>
          <p:cNvSpPr>
            <a:spLocks noChangeAspect="1"/>
          </p:cNvSpPr>
          <p:nvPr>
            <p:custDataLst>
              <p:tags r:id="rId7"/>
            </p:custDataLst>
          </p:nvPr>
        </p:nvSpPr>
        <p:spPr>
          <a:xfrm>
            <a:off x="1178719" y="2137767"/>
            <a:ext cx="385762"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a:xfrm>
            <a:off x="1178719" y="2780705"/>
            <a:ext cx="385762" cy="385762"/>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a:xfrm>
            <a:off x="1178719" y="3423642"/>
            <a:ext cx="385762" cy="385763"/>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a:xfrm>
            <a:off x="1178719" y="4066580"/>
            <a:ext cx="385762" cy="385762"/>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a:xfrm>
            <a:off x="6686550" y="4661297"/>
            <a:ext cx="1157288" cy="30861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7" name="组合 16"/>
          <p:cNvGrpSpPr/>
          <p:nvPr>
            <p:custDataLst>
              <p:tags r:id="rId12"/>
            </p:custDataLst>
          </p:nvPr>
        </p:nvGrpSpPr>
        <p:grpSpPr>
          <a:xfrm>
            <a:off x="0" y="0"/>
            <a:ext cx="9144000" cy="635000"/>
            <a:chOff x="0" y="0"/>
            <a:chExt cx="9144000" cy="635000"/>
          </a:xfrm>
        </p:grpSpPr>
        <p:sp>
          <p:nvSpPr>
            <p:cNvPr id="13" name="TitleBackground"/>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ColorBlock"/>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2014676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7987824-CD6B-4918-B9BF-63FBCF252645}"/>
              </a:ext>
            </a:extLst>
          </p:cNvPr>
          <p:cNvSpPr txBox="1"/>
          <p:nvPr/>
        </p:nvSpPr>
        <p:spPr>
          <a:xfrm>
            <a:off x="869950" y="520700"/>
            <a:ext cx="7340600" cy="3831818"/>
          </a:xfrm>
          <a:prstGeom prst="rect">
            <a:avLst/>
          </a:prstGeom>
          <a:noFill/>
        </p:spPr>
        <p:txBody>
          <a:bodyPr wrap="square" rtlCol="0">
            <a:spAutoFit/>
          </a:bodyPr>
          <a:lstStyle/>
          <a:p>
            <a:r>
              <a:rPr lang="zh-CN" altLang="en-US" dirty="0"/>
              <a:t>案例分析：超高层强外框（筒）结构体系</a:t>
            </a:r>
            <a:endParaRPr lang="en-US" altLang="zh-CN" dirty="0"/>
          </a:p>
          <a:p>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zh-CN" altLang="zh-CN" sz="1800" dirty="0">
                <a:effectLst/>
                <a:latin typeface="+mn-ea"/>
                <a:cs typeface="Times New Roman" panose="02020603050405020304" pitchFamily="18" charset="0"/>
              </a:rPr>
              <a:t>目前常用超高层建筑结构体系大多强调内部的核心筒或剪力墙作为结构的主要抗侧力方式，这种抗侧力结构的内部核心筒需承受巨大的倾覆弯矩，且内部受核心筒限制无法灵活布局。为此，项目组提出强外框（筒）结构体系的概念，强调将结构强外框（筒）作为结构的抗侧力关键结构。这种外围化布置抗侧力构件的方式，有利于增大其抗侧力力臂，提高其抗倾覆能力，具有更优的抗侧力效率，从而减少结构材料用量，使建筑结构更加安全、经济、有效。</a:t>
            </a:r>
            <a:endParaRPr lang="en-US" altLang="zh-CN" dirty="0">
              <a:latin typeface="+mn-ea"/>
            </a:endParaRPr>
          </a:p>
          <a:p>
            <a:endParaRPr lang="zh-CN" altLang="en-US" dirty="0"/>
          </a:p>
        </p:txBody>
      </p:sp>
    </p:spTree>
    <p:extLst>
      <p:ext uri="{BB962C8B-B14F-4D97-AF65-F5344CB8AC3E}">
        <p14:creationId xmlns:p14="http://schemas.microsoft.com/office/powerpoint/2010/main" val="2098809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剪辑">
            <a:extLst>
              <a:ext uri="{FF2B5EF4-FFF2-40B4-BE49-F238E27FC236}">
                <a16:creationId xmlns:a16="http://schemas.microsoft.com/office/drawing/2014/main" id="{F0BB1544-A533-4E7F-B426-914CBEC9A8B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187178" y="0"/>
            <a:ext cx="2186940" cy="1973580"/>
          </a:xfrm>
          <a:prstGeom prst="rect">
            <a:avLst/>
          </a:prstGeom>
        </p:spPr>
      </p:pic>
      <p:pic>
        <p:nvPicPr>
          <p:cNvPr id="3" name="Picture 2">
            <a:extLst>
              <a:ext uri="{FF2B5EF4-FFF2-40B4-BE49-F238E27FC236}">
                <a16:creationId xmlns:a16="http://schemas.microsoft.com/office/drawing/2014/main" id="{E09E0AE6-CEC4-42E6-8B15-5051B69682D9}"/>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8459" y="135890"/>
            <a:ext cx="1949450" cy="1837690"/>
          </a:xfrm>
          <a:prstGeom prst="rect">
            <a:avLst/>
          </a:prstGeom>
          <a:noFill/>
        </p:spPr>
      </p:pic>
      <p:pic>
        <p:nvPicPr>
          <p:cNvPr id="5" name="图片 4">
            <a:extLst>
              <a:ext uri="{FF2B5EF4-FFF2-40B4-BE49-F238E27FC236}">
                <a16:creationId xmlns:a16="http://schemas.microsoft.com/office/drawing/2014/main" id="{09FBB5FA-3240-4C2D-AC24-7771FBED3A2D}"/>
              </a:ext>
            </a:extLst>
          </p:cNvPr>
          <p:cNvPicPr>
            <a:picLocks noChangeAspect="1"/>
          </p:cNvPicPr>
          <p:nvPr/>
        </p:nvPicPr>
        <p:blipFill>
          <a:blip r:embed="rId4"/>
          <a:stretch>
            <a:fillRect/>
          </a:stretch>
        </p:blipFill>
        <p:spPr>
          <a:xfrm>
            <a:off x="182882" y="2468647"/>
            <a:ext cx="990970" cy="2171700"/>
          </a:xfrm>
          <a:prstGeom prst="rect">
            <a:avLst/>
          </a:prstGeom>
        </p:spPr>
      </p:pic>
      <p:pic>
        <p:nvPicPr>
          <p:cNvPr id="7" name="图片 6">
            <a:extLst>
              <a:ext uri="{FF2B5EF4-FFF2-40B4-BE49-F238E27FC236}">
                <a16:creationId xmlns:a16="http://schemas.microsoft.com/office/drawing/2014/main" id="{DB21A24F-0910-4462-8102-7C8D87B692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8211" y="2463800"/>
            <a:ext cx="982436" cy="2171700"/>
          </a:xfrm>
          <a:prstGeom prst="rect">
            <a:avLst/>
          </a:prstGeom>
        </p:spPr>
      </p:pic>
      <p:pic>
        <p:nvPicPr>
          <p:cNvPr id="9" name="图片 8">
            <a:extLst>
              <a:ext uri="{FF2B5EF4-FFF2-40B4-BE49-F238E27FC236}">
                <a16:creationId xmlns:a16="http://schemas.microsoft.com/office/drawing/2014/main" id="{77B91030-08E9-40D0-98F7-DBBEBFAB85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05006" y="2463800"/>
            <a:ext cx="2243451" cy="2062451"/>
          </a:xfrm>
          <a:prstGeom prst="rect">
            <a:avLst/>
          </a:prstGeom>
        </p:spPr>
      </p:pic>
      <p:pic>
        <p:nvPicPr>
          <p:cNvPr id="11" name="图片 10">
            <a:extLst>
              <a:ext uri="{FF2B5EF4-FFF2-40B4-BE49-F238E27FC236}">
                <a16:creationId xmlns:a16="http://schemas.microsoft.com/office/drawing/2014/main" id="{F02BD073-2A12-4360-965F-1FC1ACDC8B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72816" y="2463800"/>
            <a:ext cx="1995766" cy="1228897"/>
          </a:xfrm>
          <a:prstGeom prst="rect">
            <a:avLst/>
          </a:prstGeom>
        </p:spPr>
      </p:pic>
      <p:pic>
        <p:nvPicPr>
          <p:cNvPr id="13" name="图片 12">
            <a:extLst>
              <a:ext uri="{FF2B5EF4-FFF2-40B4-BE49-F238E27FC236}">
                <a16:creationId xmlns:a16="http://schemas.microsoft.com/office/drawing/2014/main" id="{3564D5D6-9F4B-4A86-98B8-18DF551F1D0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92941" y="2463800"/>
            <a:ext cx="2148107" cy="2062451"/>
          </a:xfrm>
          <a:prstGeom prst="rect">
            <a:avLst/>
          </a:prstGeom>
        </p:spPr>
      </p:pic>
      <p:sp>
        <p:nvSpPr>
          <p:cNvPr id="15" name="文本框 14">
            <a:extLst>
              <a:ext uri="{FF2B5EF4-FFF2-40B4-BE49-F238E27FC236}">
                <a16:creationId xmlns:a16="http://schemas.microsoft.com/office/drawing/2014/main" id="{211DDFF2-F31B-401F-8140-C4F5D9BCBD34}"/>
              </a:ext>
            </a:extLst>
          </p:cNvPr>
          <p:cNvSpPr txBox="1"/>
          <p:nvPr/>
        </p:nvSpPr>
        <p:spPr>
          <a:xfrm>
            <a:off x="6690644" y="2034024"/>
            <a:ext cx="2552700" cy="369332"/>
          </a:xfrm>
          <a:prstGeom prst="rect">
            <a:avLst/>
          </a:prstGeom>
          <a:noFill/>
        </p:spPr>
        <p:txBody>
          <a:bodyPr wrap="square">
            <a:spAutoFit/>
          </a:bodyPr>
          <a:lstStyle/>
          <a:p>
            <a:r>
              <a:rPr lang="zh-CN" altLang="en-US" dirty="0"/>
              <a:t>强外框（筒）结构体系</a:t>
            </a:r>
          </a:p>
        </p:txBody>
      </p:sp>
    </p:spTree>
    <p:extLst>
      <p:ext uri="{BB962C8B-B14F-4D97-AF65-F5344CB8AC3E}">
        <p14:creationId xmlns:p14="http://schemas.microsoft.com/office/powerpoint/2010/main" val="37284852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CBC15A4-6B79-4802-A9E4-A06BF654353D}"/>
              </a:ext>
            </a:extLst>
          </p:cNvPr>
          <p:cNvSpPr txBox="1"/>
          <p:nvPr/>
        </p:nvSpPr>
        <p:spPr>
          <a:xfrm>
            <a:off x="654050" y="609600"/>
            <a:ext cx="7931150" cy="646331"/>
          </a:xfrm>
          <a:prstGeom prst="rect">
            <a:avLst/>
          </a:prstGeom>
          <a:noFill/>
        </p:spPr>
        <p:txBody>
          <a:bodyPr wrap="square" rtlCol="0">
            <a:spAutoFit/>
          </a:bodyPr>
          <a:lstStyle/>
          <a:p>
            <a:r>
              <a:rPr lang="zh-CN" altLang="en-US" dirty="0"/>
              <a:t>问题：</a:t>
            </a:r>
            <a:endParaRPr lang="en-US" altLang="zh-CN" dirty="0"/>
          </a:p>
          <a:p>
            <a:r>
              <a:rPr lang="zh-CN" altLang="en-US" dirty="0"/>
              <a:t>如果是要对三种方案进行比选，结合本章的知识，要考虑哪些指标，为什么？</a:t>
            </a:r>
          </a:p>
        </p:txBody>
      </p:sp>
    </p:spTree>
    <p:extLst>
      <p:ext uri="{BB962C8B-B14F-4D97-AF65-F5344CB8AC3E}">
        <p14:creationId xmlns:p14="http://schemas.microsoft.com/office/powerpoint/2010/main" val="11385170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46630FE3-6CA9-4CDA-AC30-272A55A4B172}"/>
              </a:ext>
            </a:extLst>
          </p:cNvPr>
          <p:cNvPicPr>
            <a:picLocks noChangeAspect="1"/>
          </p:cNvPicPr>
          <p:nvPr/>
        </p:nvPicPr>
        <p:blipFill rotWithShape="1">
          <a:blip r:embed="rId5">
            <a:extLst>
              <a:ext uri="{28A0092B-C50C-407E-A947-70E740481C1C}">
                <a14:useLocalDpi xmlns:a14="http://schemas.microsoft.com/office/drawing/2010/main" val="0"/>
              </a:ext>
            </a:extLst>
          </a:blip>
          <a:srcRect l="17592" r="17592"/>
          <a:stretch/>
        </p:blipFill>
        <p:spPr>
          <a:xfrm>
            <a:off x="295945" y="510993"/>
            <a:ext cx="8554995" cy="4336678"/>
          </a:xfrm>
          <a:prstGeom prst="rect">
            <a:avLst/>
          </a:prstGeom>
        </p:spPr>
      </p:pic>
      <p:sp>
        <p:nvSpPr>
          <p:cNvPr id="5" name="矩形 4"/>
          <p:cNvSpPr/>
          <p:nvPr/>
        </p:nvSpPr>
        <p:spPr>
          <a:xfrm>
            <a:off x="308113" y="1071461"/>
            <a:ext cx="8458199" cy="836319"/>
          </a:xfrm>
          <a:prstGeom prst="rect">
            <a:avLst/>
          </a:prstGeom>
        </p:spPr>
        <p:txBody>
          <a:bodyPr wrap="square">
            <a:spAutoFit/>
          </a:bodyPr>
          <a:lstStyle/>
          <a:p>
            <a:pPr marL="0" lvl="1" algn="ctr" eaLnBrk="0" hangingPunct="0">
              <a:lnSpc>
                <a:spcPct val="175000"/>
              </a:lnSpc>
              <a:spcBef>
                <a:spcPct val="0"/>
              </a:spcBef>
              <a:buClr>
                <a:srgbClr val="F26200"/>
              </a:buClr>
              <a:defRPr/>
            </a:pPr>
            <a:r>
              <a:rPr lang="zh-CN" altLang="en-US" sz="3200" b="1" dirty="0">
                <a:solidFill>
                  <a:schemeClr val="bg1"/>
                </a:solidFill>
                <a:latin typeface="微软雅黑" panose="020B0503020204020204" pitchFamily="34" charset="-122"/>
                <a:ea typeface="微软雅黑" panose="020B0503020204020204" pitchFamily="34" charset="-122"/>
              </a:rPr>
              <a:t>感谢聆听！</a:t>
            </a:r>
          </a:p>
        </p:txBody>
      </p:sp>
      <p:pic>
        <p:nvPicPr>
          <p:cNvPr id="18" name="图片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7295" y="2319905"/>
            <a:ext cx="2454088" cy="751252"/>
          </a:xfrm>
          <a:prstGeom prst="rect">
            <a:avLst/>
          </a:prstGeom>
        </p:spPr>
      </p:pic>
    </p:spTree>
    <p:custDataLst>
      <p:tags r:id="rId1"/>
    </p:custDataLst>
    <p:extLst>
      <p:ext uri="{BB962C8B-B14F-4D97-AF65-F5344CB8AC3E}">
        <p14:creationId xmlns:p14="http://schemas.microsoft.com/office/powerpoint/2010/main" val="1992596936"/>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484742" y="1509502"/>
            <a:ext cx="7387865" cy="2585323"/>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科学技术不断进步，在工程建设领域、新技术、新工艺、新材料不断涌现；</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高性能混凝土、基坑支护技术、建筑节能及新型墙体应用技术、超高层建筑施工技术、大跨度预应力技术等对建筑技术的进步起到了强大的推动作用；</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但新技术、新方案本身的成熟度和风险都是需要考虑的问题</a:t>
            </a:r>
          </a:p>
        </p:txBody>
      </p:sp>
    </p:spTree>
    <p:custDataLst>
      <p:tags r:id="rId1"/>
    </p:custDataLst>
    <p:extLst>
      <p:ext uri="{BB962C8B-B14F-4D97-AF65-F5344CB8AC3E}">
        <p14:creationId xmlns:p14="http://schemas.microsoft.com/office/powerpoint/2010/main" val="1133558720"/>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2" y="736838"/>
            <a:ext cx="5531201" cy="584775"/>
          </a:xfrm>
          <a:prstGeom prst="rect">
            <a:avLst/>
          </a:prstGeom>
        </p:spPr>
        <p:txBody>
          <a:bodyPr wrap="square">
            <a:spAutoFit/>
          </a:bodyPr>
          <a:lstStyle/>
          <a:p>
            <a:pPr algn="dist"/>
            <a:r>
              <a:rPr lang="zh-CN" altLang="en-US" sz="3200" b="1" dirty="0">
                <a:solidFill>
                  <a:srgbClr val="FFFF00"/>
                </a:solidFill>
              </a:rPr>
              <a:t>一、工程建设新技术的范畴</a:t>
            </a:r>
          </a:p>
        </p:txBody>
      </p:sp>
      <p:sp>
        <p:nvSpPr>
          <p:cNvPr id="3" name="矩形 2"/>
          <p:cNvSpPr/>
          <p:nvPr/>
        </p:nvSpPr>
        <p:spPr>
          <a:xfrm>
            <a:off x="484742" y="1509502"/>
            <a:ext cx="7387865" cy="3000821"/>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工程设计技术、工程材料、工程结构、施工工艺、环境技术、设备系统、节能、工程安全、防护技术等；</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新技术所涉及的“新”是相对的、有条件的、可变的。多种新技术可能在长时间内长期并存。</a:t>
            </a: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622470240"/>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1" y="736838"/>
            <a:ext cx="5280682" cy="1077218"/>
          </a:xfrm>
          <a:prstGeom prst="rect">
            <a:avLst/>
          </a:prstGeom>
        </p:spPr>
        <p:txBody>
          <a:bodyPr wrap="square">
            <a:spAutoFit/>
          </a:bodyPr>
          <a:lstStyle/>
          <a:p>
            <a:pPr algn="dist"/>
            <a:r>
              <a:rPr lang="zh-CN" altLang="en-US" sz="3200" b="1" dirty="0">
                <a:solidFill>
                  <a:srgbClr val="FFFF00"/>
                </a:solidFill>
              </a:rPr>
              <a:t>二、新技术、新工艺和新材料应用方案的选择原则</a:t>
            </a:r>
          </a:p>
        </p:txBody>
      </p:sp>
      <p:sp>
        <p:nvSpPr>
          <p:cNvPr id="3" name="矩形 2"/>
          <p:cNvSpPr/>
          <p:nvPr/>
        </p:nvSpPr>
        <p:spPr>
          <a:xfrm>
            <a:off x="484743" y="1891546"/>
            <a:ext cx="7387865" cy="383181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rPr>
              <a:t>1</a:t>
            </a:r>
            <a:r>
              <a:rPr lang="zh-CN" altLang="en-US" dirty="0">
                <a:solidFill>
                  <a:schemeClr val="bg1"/>
                </a:solidFill>
                <a:latin typeface="微软雅黑" panose="020B0503020204020204" pitchFamily="34" charset="-122"/>
                <a:ea typeface="微软雅黑" panose="020B0503020204020204" pitchFamily="34" charset="-122"/>
              </a:rPr>
              <a:t>）技术上先进、可靠、安全、适用</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b="1" dirty="0">
                <a:solidFill>
                  <a:srgbClr val="92D050"/>
                </a:solidFill>
                <a:latin typeface="微软雅黑" panose="020B0503020204020204" pitchFamily="34" charset="-122"/>
                <a:ea typeface="微软雅黑" panose="020B0503020204020204" pitchFamily="34" charset="-122"/>
              </a:rPr>
              <a:t>技术先进性：</a:t>
            </a:r>
            <a:r>
              <a:rPr lang="zh-CN" altLang="en-US" dirty="0">
                <a:solidFill>
                  <a:schemeClr val="bg1"/>
                </a:solidFill>
                <a:latin typeface="微软雅黑" panose="020B0503020204020204" pitchFamily="34" charset="-122"/>
                <a:ea typeface="微软雅黑" panose="020B0503020204020204" pitchFamily="34" charset="-122"/>
              </a:rPr>
              <a:t>备选的新技术应用方案一般要比现有的技术先进，有较强的行业竞争力；技术先进性可以通过各种经济技术指标体现出来，如：降低原材料和能源消耗，缩短工艺流程，提高劳动生产率，有利于保证和提高产品质量，提高自动化程度，有益于人身安全，减少工人的劳动强度，减少污染，消除公害，改善环境等。同时有利于缩小与国外先进水平的差距。</a:t>
            </a:r>
          </a:p>
          <a:p>
            <a:pPr marL="742950" lvl="1" indent="-285750">
              <a:lnSpc>
                <a:spcPct val="150000"/>
              </a:lnSpc>
              <a:buClr>
                <a:srgbClr val="FFFF00"/>
              </a:buClr>
              <a:buFont typeface="Wingdings" panose="05000000000000000000" pitchFamily="2" charset="2"/>
              <a:buChar char="l"/>
            </a:pP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422215562"/>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1" y="736838"/>
            <a:ext cx="5280682" cy="1077218"/>
          </a:xfrm>
          <a:prstGeom prst="rect">
            <a:avLst/>
          </a:prstGeom>
        </p:spPr>
        <p:txBody>
          <a:bodyPr wrap="square">
            <a:spAutoFit/>
          </a:bodyPr>
          <a:lstStyle/>
          <a:p>
            <a:pPr algn="dist"/>
            <a:r>
              <a:rPr lang="zh-CN" altLang="en-US" sz="3200" b="1" dirty="0">
                <a:solidFill>
                  <a:srgbClr val="FFFF00"/>
                </a:solidFill>
              </a:rPr>
              <a:t>二、新技术、新工艺和新材料应用方案的选择原则</a:t>
            </a:r>
          </a:p>
        </p:txBody>
      </p:sp>
      <p:sp>
        <p:nvSpPr>
          <p:cNvPr id="3" name="矩形 2"/>
          <p:cNvSpPr/>
          <p:nvPr/>
        </p:nvSpPr>
        <p:spPr>
          <a:xfrm>
            <a:off x="484743" y="1891546"/>
            <a:ext cx="7387865" cy="3416320"/>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rPr>
              <a:t>1</a:t>
            </a:r>
            <a:r>
              <a:rPr lang="zh-CN" altLang="en-US" dirty="0">
                <a:solidFill>
                  <a:schemeClr val="bg1"/>
                </a:solidFill>
                <a:latin typeface="微软雅黑" panose="020B0503020204020204" pitchFamily="34" charset="-122"/>
                <a:ea typeface="微软雅黑" panose="020B0503020204020204" pitchFamily="34" charset="-122"/>
              </a:rPr>
              <a:t>）技术上先进、可靠、安全、适用</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b="1" dirty="0">
                <a:solidFill>
                  <a:srgbClr val="92D050"/>
                </a:solidFill>
                <a:latin typeface="微软雅黑" panose="020B0503020204020204" pitchFamily="34" charset="-122"/>
                <a:ea typeface="微软雅黑" panose="020B0503020204020204" pitchFamily="34" charset="-122"/>
              </a:rPr>
              <a:t>技术可靠性：</a:t>
            </a:r>
            <a:r>
              <a:rPr lang="zh-CN" altLang="en-US" dirty="0">
                <a:solidFill>
                  <a:schemeClr val="bg1"/>
                </a:solidFill>
                <a:latin typeface="微软雅黑" panose="020B0503020204020204" pitchFamily="34" charset="-122"/>
                <a:ea typeface="微软雅黑" panose="020B0503020204020204" pitchFamily="34" charset="-122"/>
              </a:rPr>
              <a:t>备选的新技术应用方案必须是成熟的、稳定的，有可借鉴的企业或项目；对于尚在试验阶段的新技术应采取积极慎重的态度；采用转让取得的技术，要考虑技术来源的可靠性。主要表现在技术持有者信誉好，愿意转让技术、转让条件合理，知识产权经过确认。</a:t>
            </a:r>
          </a:p>
          <a:p>
            <a:pPr marL="742950" lvl="1" indent="-285750">
              <a:lnSpc>
                <a:spcPct val="150000"/>
              </a:lnSpc>
              <a:buClr>
                <a:srgbClr val="FFFF00"/>
              </a:buClr>
              <a:buFont typeface="Wingdings" panose="05000000000000000000" pitchFamily="2" charset="2"/>
              <a:buChar char="l"/>
            </a:pP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475939724"/>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1" y="736838"/>
            <a:ext cx="5280682" cy="1077218"/>
          </a:xfrm>
          <a:prstGeom prst="rect">
            <a:avLst/>
          </a:prstGeom>
        </p:spPr>
        <p:txBody>
          <a:bodyPr wrap="square">
            <a:spAutoFit/>
          </a:bodyPr>
          <a:lstStyle/>
          <a:p>
            <a:pPr algn="dist"/>
            <a:r>
              <a:rPr lang="zh-CN" altLang="en-US" sz="3200" b="1" dirty="0">
                <a:solidFill>
                  <a:srgbClr val="FFFF00"/>
                </a:solidFill>
              </a:rPr>
              <a:t>二、新技术、新工艺和新材料应用方案的选择原则</a:t>
            </a:r>
          </a:p>
        </p:txBody>
      </p:sp>
      <p:sp>
        <p:nvSpPr>
          <p:cNvPr id="3" name="矩形 2"/>
          <p:cNvSpPr/>
          <p:nvPr/>
        </p:nvSpPr>
        <p:spPr>
          <a:xfrm>
            <a:off x="484743" y="1891546"/>
            <a:ext cx="7387865" cy="2585323"/>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rPr>
              <a:t>1</a:t>
            </a:r>
            <a:r>
              <a:rPr lang="zh-CN" altLang="en-US" dirty="0">
                <a:solidFill>
                  <a:schemeClr val="bg1"/>
                </a:solidFill>
                <a:latin typeface="微软雅黑" panose="020B0503020204020204" pitchFamily="34" charset="-122"/>
                <a:ea typeface="微软雅黑" panose="020B0503020204020204" pitchFamily="34" charset="-122"/>
              </a:rPr>
              <a:t>）技术上先进、可靠、安全、适用</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b="1" dirty="0">
                <a:solidFill>
                  <a:srgbClr val="92D050"/>
                </a:solidFill>
                <a:latin typeface="微软雅黑" panose="020B0503020204020204" pitchFamily="34" charset="-122"/>
                <a:ea typeface="微软雅黑" panose="020B0503020204020204" pitchFamily="34" charset="-122"/>
              </a:rPr>
              <a:t>技术安全性：</a:t>
            </a:r>
            <a:r>
              <a:rPr lang="zh-CN" altLang="en-US" dirty="0">
                <a:solidFill>
                  <a:schemeClr val="bg1"/>
                </a:solidFill>
                <a:latin typeface="微软雅黑" panose="020B0503020204020204" pitchFamily="34" charset="-122"/>
                <a:ea typeface="微软雅黑" panose="020B0503020204020204" pitchFamily="34" charset="-122"/>
              </a:rPr>
              <a:t>备选的新技术应用方案必须考虑是否会对操作人员造成人身伤害，有无保护措施，三废和噪声的产生和治理情况是否会影响周边环境，应使选择的方案有利于环境保护，少排废气。</a:t>
            </a:r>
          </a:p>
          <a:p>
            <a:pPr marL="742950" lvl="1" indent="-285750">
              <a:lnSpc>
                <a:spcPct val="150000"/>
              </a:lnSpc>
              <a:buClr>
                <a:srgbClr val="FFFF00"/>
              </a:buClr>
              <a:buFont typeface="Wingdings" panose="05000000000000000000" pitchFamily="2" charset="2"/>
              <a:buChar char="l"/>
            </a:pP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425053167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1" y="736838"/>
            <a:ext cx="5280682" cy="1077218"/>
          </a:xfrm>
          <a:prstGeom prst="rect">
            <a:avLst/>
          </a:prstGeom>
        </p:spPr>
        <p:txBody>
          <a:bodyPr wrap="square">
            <a:spAutoFit/>
          </a:bodyPr>
          <a:lstStyle/>
          <a:p>
            <a:pPr algn="dist"/>
            <a:r>
              <a:rPr lang="zh-CN" altLang="en-US" sz="3200" b="1" dirty="0">
                <a:solidFill>
                  <a:srgbClr val="FFFF00"/>
                </a:solidFill>
              </a:rPr>
              <a:t>二、新技术、新工艺和新材料应用方案的选择原则</a:t>
            </a:r>
          </a:p>
        </p:txBody>
      </p:sp>
      <p:sp>
        <p:nvSpPr>
          <p:cNvPr id="3" name="矩形 2"/>
          <p:cNvSpPr/>
          <p:nvPr/>
        </p:nvSpPr>
        <p:spPr>
          <a:xfrm>
            <a:off x="484743" y="1891546"/>
            <a:ext cx="7387865" cy="3416320"/>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rPr>
              <a:t>1</a:t>
            </a:r>
            <a:r>
              <a:rPr lang="zh-CN" altLang="en-US" dirty="0">
                <a:solidFill>
                  <a:schemeClr val="bg1"/>
                </a:solidFill>
                <a:latin typeface="微软雅黑" panose="020B0503020204020204" pitchFamily="34" charset="-122"/>
                <a:ea typeface="微软雅黑" panose="020B0503020204020204" pitchFamily="34" charset="-122"/>
              </a:rPr>
              <a:t>）技术上先进、可靠、安全、适用</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b="1" dirty="0">
                <a:solidFill>
                  <a:srgbClr val="92D050"/>
                </a:solidFill>
                <a:latin typeface="微软雅黑" panose="020B0503020204020204" pitchFamily="34" charset="-122"/>
                <a:ea typeface="微软雅黑" panose="020B0503020204020204" pitchFamily="34" charset="-122"/>
              </a:rPr>
              <a:t>技术适用性：</a:t>
            </a:r>
            <a:r>
              <a:rPr lang="zh-CN" altLang="en-US" dirty="0">
                <a:solidFill>
                  <a:schemeClr val="bg1"/>
                </a:solidFill>
                <a:latin typeface="微软雅黑" panose="020B0503020204020204" pitchFamily="34" charset="-122"/>
                <a:ea typeface="微软雅黑" panose="020B0503020204020204" pitchFamily="34" charset="-122"/>
              </a:rPr>
              <a:t>备选的新技术应用方案必须考虑对当地资源的适用性，包括原材料、人力资源、环境资源。充分发挥企业和方案所在地的资源优势，适应方案特定的资源、经济、社会等方面的条件，降低原材料特别是能源的消耗，改善生产条件，提高产品质量，同时有利于发挥企业原有的技术装备和技术力量。</a:t>
            </a:r>
          </a:p>
          <a:p>
            <a:pPr marL="742950" lvl="1" indent="-285750">
              <a:lnSpc>
                <a:spcPct val="150000"/>
              </a:lnSpc>
              <a:buClr>
                <a:srgbClr val="FFFF00"/>
              </a:buClr>
              <a:buFont typeface="Wingdings" panose="05000000000000000000" pitchFamily="2" charset="2"/>
              <a:buChar char="l"/>
            </a:pP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962794812"/>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1" y="736838"/>
            <a:ext cx="5280682" cy="1077218"/>
          </a:xfrm>
          <a:prstGeom prst="rect">
            <a:avLst/>
          </a:prstGeom>
        </p:spPr>
        <p:txBody>
          <a:bodyPr wrap="square">
            <a:spAutoFit/>
          </a:bodyPr>
          <a:lstStyle/>
          <a:p>
            <a:pPr algn="dist"/>
            <a:r>
              <a:rPr lang="zh-CN" altLang="en-US" sz="3200" b="1" dirty="0">
                <a:solidFill>
                  <a:srgbClr val="FFFF00"/>
                </a:solidFill>
              </a:rPr>
              <a:t>二、新技术、新工艺和新材料应用方案的选择原则</a:t>
            </a:r>
          </a:p>
        </p:txBody>
      </p:sp>
      <p:sp>
        <p:nvSpPr>
          <p:cNvPr id="3" name="矩形 2"/>
          <p:cNvSpPr/>
          <p:nvPr/>
        </p:nvSpPr>
        <p:spPr>
          <a:xfrm>
            <a:off x="484743" y="1891546"/>
            <a:ext cx="7387865" cy="3000821"/>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rPr>
              <a:t>2</a:t>
            </a:r>
            <a:r>
              <a:rPr lang="zh-CN" altLang="en-US" dirty="0">
                <a:solidFill>
                  <a:schemeClr val="bg1"/>
                </a:solidFill>
                <a:latin typeface="微软雅黑" panose="020B0503020204020204" pitchFamily="34" charset="-122"/>
                <a:ea typeface="微软雅黑" panose="020B0503020204020204" pitchFamily="34" charset="-122"/>
              </a:rPr>
              <a:t>）综合效益合理</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b="1" dirty="0">
                <a:solidFill>
                  <a:srgbClr val="92D050"/>
                </a:solidFill>
                <a:latin typeface="微软雅黑" panose="020B0503020204020204" pitchFamily="34" charset="-122"/>
                <a:ea typeface="微软雅黑" panose="020B0503020204020204" pitchFamily="34" charset="-122"/>
              </a:rPr>
              <a:t>方案的经济性：</a:t>
            </a:r>
            <a:r>
              <a:rPr lang="zh-CN" altLang="en-US" dirty="0">
                <a:solidFill>
                  <a:schemeClr val="bg1"/>
                </a:solidFill>
                <a:latin typeface="微软雅黑" panose="020B0503020204020204" pitchFamily="34" charset="-122"/>
                <a:ea typeface="微软雅黑" panose="020B0503020204020204" pitchFamily="34" charset="-122"/>
              </a:rPr>
              <a:t>要根据备选的新技术应用方案的具体情况，分析方案的投资费用、劳动力需要量、能源消耗量、生产成本等，比选各备选方案的成本和产品性能需求。选择性价比“高”</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即经济合理的方案为较优方案。</a:t>
            </a:r>
          </a:p>
          <a:p>
            <a:pPr marL="742950" lvl="1" indent="-285750">
              <a:lnSpc>
                <a:spcPct val="150000"/>
              </a:lnSpc>
              <a:buClr>
                <a:srgbClr val="FFFF00"/>
              </a:buClr>
              <a:buFont typeface="Wingdings" panose="05000000000000000000" pitchFamily="2" charset="2"/>
              <a:buChar char="l"/>
            </a:pP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239246968"/>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0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0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1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83.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8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9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9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9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760</TotalTime>
  <Words>1589</Words>
  <Application>Microsoft Office PowerPoint</Application>
  <PresentationFormat>全屏显示(16:9)</PresentationFormat>
  <Paragraphs>115</Paragraphs>
  <Slides>27</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27</vt:i4>
      </vt:variant>
    </vt:vector>
  </HeadingPairs>
  <TitlesOfParts>
    <vt:vector size="36" baseType="lpstr">
      <vt:lpstr>微软雅黑</vt:lpstr>
      <vt:lpstr>微软雅黑</vt:lpstr>
      <vt:lpstr>Arial</vt:lpstr>
      <vt:lpstr>Calibri</vt:lpstr>
      <vt:lpstr>Cambria Math</vt:lpstr>
      <vt:lpstr>Times New Roman</vt:lpstr>
      <vt:lpstr>Wingdings</vt:lpstr>
      <vt:lpstr>Office 主题​​</vt:lpstr>
      <vt:lpstr>Microsoft 公式 3.0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Windows 用户</cp:lastModifiedBy>
  <cp:revision>328</cp:revision>
  <dcterms:created xsi:type="dcterms:W3CDTF">2019-06-19T02:08:00Z</dcterms:created>
  <dcterms:modified xsi:type="dcterms:W3CDTF">2023-04-26T05:02:28Z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